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8" r:id="rId2"/>
    <p:sldId id="288" r:id="rId3"/>
    <p:sldId id="260" r:id="rId4"/>
    <p:sldId id="261" r:id="rId5"/>
    <p:sldId id="262" r:id="rId6"/>
    <p:sldId id="289" r:id="rId7"/>
    <p:sldId id="263" r:id="rId8"/>
    <p:sldId id="266" r:id="rId9"/>
    <p:sldId id="291" r:id="rId10"/>
    <p:sldId id="267" r:id="rId11"/>
    <p:sldId id="268" r:id="rId12"/>
    <p:sldId id="270" r:id="rId13"/>
    <p:sldId id="271" r:id="rId14"/>
    <p:sldId id="272" r:id="rId15"/>
    <p:sldId id="273" r:id="rId16"/>
    <p:sldId id="274" r:id="rId17"/>
    <p:sldId id="275" r:id="rId18"/>
    <p:sldId id="276" r:id="rId19"/>
    <p:sldId id="277" r:id="rId20"/>
    <p:sldId id="278" r:id="rId21"/>
    <p:sldId id="279" r:id="rId22"/>
    <p:sldId id="280" r:id="rId23"/>
    <p:sldId id="282" r:id="rId24"/>
    <p:sldId id="292" r:id="rId25"/>
    <p:sldId id="293" r:id="rId26"/>
    <p:sldId id="283" r:id="rId27"/>
    <p:sldId id="286" r:id="rId28"/>
    <p:sldId id="281" r:id="rId29"/>
    <p:sldId id="284" r:id="rId30"/>
    <p:sldId id="285" r:id="rId31"/>
    <p:sldId id="287" r:id="rId3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1" autoAdjust="0"/>
    <p:restoredTop sz="94707" autoAdjust="0"/>
  </p:normalViewPr>
  <p:slideViewPr>
    <p:cSldViewPr>
      <p:cViewPr>
        <p:scale>
          <a:sx n="89" d="100"/>
          <a:sy n="89" d="100"/>
        </p:scale>
        <p:origin x="-143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70" d="100"/>
          <a:sy n="70" d="100"/>
        </p:scale>
        <p:origin x="-3294"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2FCB92-4E1A-41ED-B7C8-199A2146B119}" type="datetimeFigureOut">
              <a:rPr lang="ru-RU" smtClean="0"/>
              <a:pPr/>
              <a:t>13.02.2014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29D660-1E3B-4672-8ED5-1BF78BEFB9F9}"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A83E9D70-0CBF-46D3-A942-62340C46790E}" type="datetimeFigureOut">
              <a:rPr lang="ru-RU" smtClean="0"/>
              <a:pPr/>
              <a:t>13.02.2014</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08CE0FB2-0B09-468F-B69C-1F1510436DCC}"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A83E9D70-0CBF-46D3-A942-62340C46790E}" type="datetimeFigureOut">
              <a:rPr lang="ru-RU" smtClean="0"/>
              <a:pPr/>
              <a:t>13.02.2014</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08CE0FB2-0B09-468F-B69C-1F1510436DCC}"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A83E9D70-0CBF-46D3-A942-62340C46790E}" type="datetimeFigureOut">
              <a:rPr lang="ru-RU" smtClean="0"/>
              <a:pPr/>
              <a:t>13.02.2014</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08CE0FB2-0B09-468F-B69C-1F1510436DCC}"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A83E9D70-0CBF-46D3-A942-62340C46790E}" type="datetimeFigureOut">
              <a:rPr lang="ru-RU" smtClean="0"/>
              <a:pPr/>
              <a:t>13.02.2014</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08CE0FB2-0B09-468F-B69C-1F1510436DCC}"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A83E9D70-0CBF-46D3-A942-62340C46790E}" type="datetimeFigureOut">
              <a:rPr lang="ru-RU" smtClean="0"/>
              <a:pPr/>
              <a:t>13.02.2014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08CE0FB2-0B09-468F-B69C-1F1510436DCC}"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A83E9D70-0CBF-46D3-A942-62340C46790E}" type="datetimeFigureOut">
              <a:rPr lang="ru-RU" smtClean="0"/>
              <a:pPr/>
              <a:t>13.02.2014</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8CE0FB2-0B09-468F-B69C-1F1510436DCC}"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A83E9D70-0CBF-46D3-A942-62340C46790E}" type="datetimeFigureOut">
              <a:rPr lang="ru-RU" smtClean="0"/>
              <a:pPr/>
              <a:t>13.02.2014</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8CE0FB2-0B09-468F-B69C-1F1510436DCC}"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A83E9D70-0CBF-46D3-A942-62340C46790E}" type="datetimeFigureOut">
              <a:rPr lang="ru-RU" smtClean="0"/>
              <a:pPr/>
              <a:t>13.02.2014</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8CE0FB2-0B09-468F-B69C-1F1510436DCC}"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A83E9D70-0CBF-46D3-A942-62340C46790E}" type="datetimeFigureOut">
              <a:rPr lang="ru-RU" smtClean="0"/>
              <a:pPr/>
              <a:t>13.02.2014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08CE0FB2-0B09-468F-B69C-1F1510436DCC}"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83E9D70-0CBF-46D3-A942-62340C46790E}" type="datetimeFigureOut">
              <a:rPr lang="ru-RU" smtClean="0"/>
              <a:pPr/>
              <a:t>13.02.2014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8CE0FB2-0B09-468F-B69C-1F1510436DCC}"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83E9D70-0CBF-46D3-A942-62340C46790E}" type="datetimeFigureOut">
              <a:rPr lang="ru-RU" smtClean="0"/>
              <a:pPr/>
              <a:t>13.02.2014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8CE0FB2-0B09-468F-B69C-1F1510436DCC}"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A83E9D70-0CBF-46D3-A942-62340C46790E}" type="datetimeFigureOut">
              <a:rPr lang="ru-RU" smtClean="0"/>
              <a:pPr/>
              <a:t>13.02.2014</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08CE0FB2-0B09-468F-B69C-1F1510436DCC}"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bch7.ru/published/publicdata/1/attachments/SC/products_pictures/4615254640788_enl.jpg"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slide" Target="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russia-france2010.ru/images/18779/10/187791062.jpg" TargetMode="External"/><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0"/>
            <a:ext cx="8229600" cy="2297106"/>
          </a:xfrm>
        </p:spPr>
        <p:txBody>
          <a:bodyPr>
            <a:normAutofit/>
          </a:bodyPr>
          <a:lstStyle/>
          <a:p>
            <a:pPr algn="ctr"/>
            <a:r>
              <a:rPr lang="ru-RU" dirty="0" smtClean="0"/>
              <a:t>Пётр Ильич Чайковский</a:t>
            </a:r>
            <a:br>
              <a:rPr lang="ru-RU" dirty="0" smtClean="0"/>
            </a:br>
            <a:r>
              <a:rPr lang="ru-RU" dirty="0" smtClean="0"/>
              <a:t>25 апреля 1840 - 25 октября 1893</a:t>
            </a:r>
            <a:endParaRPr lang="ru-RU" dirty="0"/>
          </a:p>
        </p:txBody>
      </p:sp>
      <p:pic>
        <p:nvPicPr>
          <p:cNvPr id="1026" name="Picture 2"/>
          <p:cNvPicPr>
            <a:picLocks noChangeAspect="1" noChangeArrowheads="1"/>
          </p:cNvPicPr>
          <p:nvPr/>
        </p:nvPicPr>
        <p:blipFill>
          <a:blip r:embed="rId2"/>
          <a:srcRect/>
          <a:stretch>
            <a:fillRect/>
          </a:stretch>
        </p:blipFill>
        <p:spPr bwMode="auto">
          <a:xfrm>
            <a:off x="2500299" y="1901702"/>
            <a:ext cx="3857652" cy="495629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Социальный педагог\Рабочий стол\13513284.jpg"/>
          <p:cNvPicPr>
            <a:picLocks noChangeAspect="1" noChangeArrowheads="1"/>
          </p:cNvPicPr>
          <p:nvPr/>
        </p:nvPicPr>
        <p:blipFill>
          <a:blip r:embed="rId2"/>
          <a:srcRect/>
          <a:stretch>
            <a:fillRect/>
          </a:stretch>
        </p:blipFill>
        <p:spPr bwMode="auto">
          <a:xfrm>
            <a:off x="0" y="-580476"/>
            <a:ext cx="9144000" cy="7438476"/>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Пётр Ильич Чайковский….</a:t>
            </a:r>
            <a:br>
              <a:rPr lang="ru-RU" dirty="0" smtClean="0"/>
            </a:br>
            <a:endParaRPr lang="ru-RU" dirty="0"/>
          </a:p>
        </p:txBody>
      </p:sp>
      <p:sp>
        <p:nvSpPr>
          <p:cNvPr id="3" name="Содержимое 2"/>
          <p:cNvSpPr>
            <a:spLocks noGrp="1"/>
          </p:cNvSpPr>
          <p:nvPr>
            <p:ph idx="1"/>
          </p:nvPr>
        </p:nvSpPr>
        <p:spPr/>
        <p:txBody>
          <a:bodyPr/>
          <a:lstStyle/>
          <a:p>
            <a:pPr algn="ctr"/>
            <a:r>
              <a:rPr lang="ru-RU" dirty="0" smtClean="0"/>
              <a:t>Великий русский композитор!</a:t>
            </a:r>
          </a:p>
          <a:p>
            <a:pPr algn="ctr"/>
            <a:r>
              <a:rPr lang="ru-RU" dirty="0" smtClean="0"/>
              <a:t>Составил эпоху в истории мировой музыкальной культуры</a:t>
            </a:r>
          </a:p>
          <a:p>
            <a:pPr>
              <a:buNone/>
            </a:pPr>
            <a:r>
              <a:rPr lang="ru-RU" dirty="0" smtClean="0"/>
              <a:t/>
            </a:r>
            <a:br>
              <a:rPr lang="ru-RU" dirty="0" smtClean="0"/>
            </a:b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011486"/>
          </a:xfrm>
        </p:spPr>
        <p:txBody>
          <a:bodyPr>
            <a:noAutofit/>
          </a:bodyPr>
          <a:lstStyle/>
          <a:p>
            <a:pPr algn="ctr"/>
            <a:r>
              <a:rPr lang="ru-RU" sz="1800" dirty="0" smtClean="0">
                <a:latin typeface="Times New Roman" pitchFamily="18" charset="0"/>
                <a:cs typeface="Times New Roman" pitchFamily="18" charset="0"/>
              </a:rPr>
              <a:t>Будущий гений русской музыки родился в небольшом селении Воткинск в </a:t>
            </a:r>
            <a:r>
              <a:rPr lang="ru-RU" sz="1800" dirty="0" err="1" smtClean="0">
                <a:latin typeface="Times New Roman" pitchFamily="18" charset="0"/>
                <a:cs typeface="Times New Roman" pitchFamily="18" charset="0"/>
              </a:rPr>
              <a:t>Прикамье</a:t>
            </a:r>
            <a:r>
              <a:rPr lang="ru-RU" sz="1800" dirty="0" smtClean="0">
                <a:latin typeface="Times New Roman" pitchFamily="18" charset="0"/>
                <a:cs typeface="Times New Roman" pitchFamily="18" charset="0"/>
              </a:rPr>
              <a:t>, где его отец был начальником металлургического завода. Мать хорошо владела фортепьяно и пела, отец играл на флейте. «Мои склонности к музыке проявились в 4 года. Мать, заметив, что я испытываю самую большую радость, слушая музыку, пригласила учительницу»,- писал о своём детстве Чайковский.</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В десятилетнем возрасте мальчика отправили в Петербург для поступления в Училище правоведения. Постигая юридическую науку, «правоведы» посещали концерты, оперу, балет</a:t>
            </a:r>
            <a:r>
              <a:rPr lang="ru-RU" sz="2000" dirty="0" smtClean="0">
                <a:latin typeface="Times New Roman" pitchFamily="18" charset="0"/>
                <a:cs typeface="Times New Roman" pitchFamily="18" charset="0"/>
              </a:rPr>
              <a:t>.</a:t>
            </a:r>
            <a:br>
              <a:rPr lang="ru-RU" sz="2000" dirty="0" smtClean="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pic>
        <p:nvPicPr>
          <p:cNvPr id="4" name="Picture 8" descr="picture"/>
          <p:cNvPicPr preferRelativeResize="0">
            <a:picLocks noGrp="1" noChangeArrowheads="1"/>
          </p:cNvPicPr>
          <p:nvPr>
            <p:ph idx="1"/>
          </p:nvPr>
        </p:nvPicPr>
        <p:blipFill>
          <a:blip r:embed="rId2"/>
          <a:srcRect/>
          <a:stretch>
            <a:fillRect/>
          </a:stretch>
        </p:blipFill>
        <p:spPr bwMode="auto">
          <a:xfrm>
            <a:off x="142844" y="3286100"/>
            <a:ext cx="2428892" cy="3571900"/>
          </a:xfrm>
          <a:prstGeom prst="rect">
            <a:avLst/>
          </a:prstGeom>
          <a:solidFill>
            <a:srgbClr val="FFFFFF"/>
          </a:solidFill>
          <a:ln w="9525">
            <a:solidFill>
              <a:srgbClr val="000000"/>
            </a:solidFill>
            <a:round/>
            <a:headEnd/>
            <a:tailEnd/>
          </a:ln>
        </p:spPr>
      </p:pic>
      <p:pic>
        <p:nvPicPr>
          <p:cNvPr id="5" name="Picture 9" descr="picture"/>
          <p:cNvPicPr preferRelativeResize="0">
            <a:picLocks noChangeArrowheads="1"/>
          </p:cNvPicPr>
          <p:nvPr/>
        </p:nvPicPr>
        <p:blipFill>
          <a:blip r:embed="rId3"/>
          <a:srcRect/>
          <a:stretch>
            <a:fillRect/>
          </a:stretch>
        </p:blipFill>
        <p:spPr bwMode="auto">
          <a:xfrm>
            <a:off x="5786446" y="3143248"/>
            <a:ext cx="3143240" cy="3714752"/>
          </a:xfrm>
          <a:prstGeom prst="rect">
            <a:avLst/>
          </a:prstGeom>
          <a:solidFill>
            <a:srgbClr val="FFFFFF"/>
          </a:solidFill>
          <a:ln w="9525">
            <a:solidFill>
              <a:srgbClr val="000000"/>
            </a:solidFill>
            <a:round/>
            <a:headEnd/>
            <a:tailEnd/>
          </a:ln>
        </p:spPr>
      </p:pic>
      <p:pic>
        <p:nvPicPr>
          <p:cNvPr id="6" name="Picture 10" descr="picture"/>
          <p:cNvPicPr preferRelativeResize="0">
            <a:picLocks noChangeArrowheads="1"/>
          </p:cNvPicPr>
          <p:nvPr/>
        </p:nvPicPr>
        <p:blipFill>
          <a:blip r:embed="rId4"/>
          <a:srcRect/>
          <a:stretch>
            <a:fillRect/>
          </a:stretch>
        </p:blipFill>
        <p:spPr bwMode="auto">
          <a:xfrm>
            <a:off x="3000364" y="3590925"/>
            <a:ext cx="2447925" cy="3267075"/>
          </a:xfrm>
          <a:prstGeom prst="rect">
            <a:avLst/>
          </a:prstGeom>
          <a:solidFill>
            <a:srgbClr val="FFFFFF"/>
          </a:solidFill>
          <a:ln w="9525">
            <a:solidFill>
              <a:srgbClr val="000000"/>
            </a:solidFill>
            <a:round/>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2143116"/>
          </a:xfrm>
        </p:spPr>
        <p:txBody>
          <a:bodyPr>
            <a:noAutofit/>
          </a:bodyPr>
          <a:lstStyle/>
          <a:p>
            <a:pPr algn="ct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В 1862 году открылась первая в России -Петербургская консерватория. Чайковский стал одним из первых её студентов. В 1865 году он окончил консерваторию с серебряной медалью.</a:t>
            </a:r>
            <a:br>
              <a:rPr lang="ru-RU" sz="2400" dirty="0" smtClean="0">
                <a:latin typeface="Times New Roman" pitchFamily="18" charset="0"/>
                <a:cs typeface="Times New Roman" pitchFamily="18" charset="0"/>
              </a:rPr>
            </a:br>
            <a:endParaRPr lang="ru-RU" sz="2400" dirty="0">
              <a:latin typeface="Times New Roman" pitchFamily="18" charset="0"/>
              <a:cs typeface="Times New Roman" pitchFamily="18" charset="0"/>
            </a:endParaRPr>
          </a:p>
        </p:txBody>
      </p:sp>
      <p:pic>
        <p:nvPicPr>
          <p:cNvPr id="4" name="Picture 6" descr="Изображение 018"/>
          <p:cNvPicPr>
            <a:picLocks noGrp="1" noChangeAspect="1" noChangeArrowheads="1"/>
          </p:cNvPicPr>
          <p:nvPr>
            <p:ph idx="1"/>
          </p:nvPr>
        </p:nvPicPr>
        <p:blipFill>
          <a:blip r:embed="rId2"/>
          <a:srcRect/>
          <a:stretch>
            <a:fillRect/>
          </a:stretch>
        </p:blipFill>
        <p:spPr bwMode="auto">
          <a:xfrm>
            <a:off x="1554039" y="2357430"/>
            <a:ext cx="6009197" cy="392909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Социальный педагог\Рабочий стол\Film_shot00009.jpg"/>
          <p:cNvPicPr>
            <a:picLocks noChangeAspect="1" noChangeArrowheads="1"/>
          </p:cNvPicPr>
          <p:nvPr/>
        </p:nvPicPr>
        <p:blipFill>
          <a:blip r:embed="rId2"/>
          <a:srcRect/>
          <a:stretch>
            <a:fillRect/>
          </a:stretch>
        </p:blipFill>
        <p:spPr bwMode="auto">
          <a:xfrm>
            <a:off x="0" y="0"/>
            <a:ext cx="4996922" cy="3143248"/>
          </a:xfrm>
          <a:prstGeom prst="rect">
            <a:avLst/>
          </a:prstGeom>
          <a:noFill/>
        </p:spPr>
      </p:pic>
      <p:pic>
        <p:nvPicPr>
          <p:cNvPr id="2051" name="Picture 3" descr="C:\Documents and Settings\Социальный педагог\Рабочий стол\Film_shot00015.jpg"/>
          <p:cNvPicPr>
            <a:picLocks noChangeAspect="1" noChangeArrowheads="1"/>
          </p:cNvPicPr>
          <p:nvPr/>
        </p:nvPicPr>
        <p:blipFill>
          <a:blip r:embed="rId3"/>
          <a:srcRect/>
          <a:stretch>
            <a:fillRect/>
          </a:stretch>
        </p:blipFill>
        <p:spPr bwMode="auto">
          <a:xfrm>
            <a:off x="4929190" y="-1"/>
            <a:ext cx="4214810" cy="3184523"/>
          </a:xfrm>
          <a:prstGeom prst="rect">
            <a:avLst/>
          </a:prstGeom>
          <a:noFill/>
        </p:spPr>
      </p:pic>
      <p:pic>
        <p:nvPicPr>
          <p:cNvPr id="2052" name="Picture 4" descr="C:\Documents and Settings\Социальный педагог\Рабочий стол\Film_shot00011.jpg"/>
          <p:cNvPicPr>
            <a:picLocks noChangeAspect="1" noChangeArrowheads="1"/>
          </p:cNvPicPr>
          <p:nvPr/>
        </p:nvPicPr>
        <p:blipFill>
          <a:blip r:embed="rId4"/>
          <a:srcRect/>
          <a:stretch>
            <a:fillRect/>
          </a:stretch>
        </p:blipFill>
        <p:spPr bwMode="auto">
          <a:xfrm>
            <a:off x="0" y="3133722"/>
            <a:ext cx="4929190" cy="3724277"/>
          </a:xfrm>
          <a:prstGeom prst="rect">
            <a:avLst/>
          </a:prstGeom>
          <a:noFill/>
        </p:spPr>
      </p:pic>
      <p:pic>
        <p:nvPicPr>
          <p:cNvPr id="2053" name="Picture 5" descr="C:\Documents and Settings\Социальный педагог\Рабочий стол\stext_1302125806.sobinin.jpg"/>
          <p:cNvPicPr>
            <a:picLocks noChangeAspect="1" noChangeArrowheads="1"/>
          </p:cNvPicPr>
          <p:nvPr/>
        </p:nvPicPr>
        <p:blipFill>
          <a:blip r:embed="rId5"/>
          <a:srcRect/>
          <a:stretch>
            <a:fillRect/>
          </a:stretch>
        </p:blipFill>
        <p:spPr bwMode="auto">
          <a:xfrm>
            <a:off x="4929190" y="3085052"/>
            <a:ext cx="4214810" cy="3800763"/>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797172"/>
          </a:xfrm>
        </p:spPr>
        <p:txBody>
          <a:bodyPr>
            <a:normAutofit fontScale="90000"/>
          </a:bodyPr>
          <a:lstStyle/>
          <a:p>
            <a:pPr algn="ctr"/>
            <a:r>
              <a:rPr lang="ru-RU" sz="2200" dirty="0" smtClean="0">
                <a:latin typeface="Times New Roman" pitchFamily="18" charset="0"/>
                <a:cs typeface="Times New Roman" pitchFamily="18" charset="0"/>
              </a:rPr>
              <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Творчество Чайковского охватывало все области музыки: симфонии, оперы, сюиты, балеты, романсы, хоровые произведения, и пьесы для отдельных инструментов. Но что бы ни писал Чайковский, будь то глубокая по замыслу симфония или опера, или скромная пьеса для фортепиано, всюду всегда наличествует задушевность, сердечное тепло, ласка, приветливость.</a:t>
            </a:r>
            <a:r>
              <a:rPr lang="ru-RU" dirty="0" smtClean="0">
                <a:latin typeface="Times New Roman" pitchFamily="18" charset="0"/>
              </a:rPr>
              <a:t/>
            </a:r>
            <a:br>
              <a:rPr lang="ru-RU" dirty="0" smtClean="0">
                <a:latin typeface="Times New Roman" pitchFamily="18" charset="0"/>
              </a:rPr>
            </a:br>
            <a:endParaRPr lang="ru-RU" dirty="0"/>
          </a:p>
        </p:txBody>
      </p:sp>
      <p:pic>
        <p:nvPicPr>
          <p:cNvPr id="2050" name="Picture 2"/>
          <p:cNvPicPr>
            <a:picLocks noGrp="1" noChangeAspect="1" noChangeArrowheads="1"/>
          </p:cNvPicPr>
          <p:nvPr>
            <p:ph idx="1"/>
          </p:nvPr>
        </p:nvPicPr>
        <p:blipFill>
          <a:blip r:embed="rId2"/>
          <a:srcRect/>
          <a:stretch>
            <a:fillRect/>
          </a:stretch>
        </p:blipFill>
        <p:spPr bwMode="auto">
          <a:xfrm>
            <a:off x="2000232" y="3201867"/>
            <a:ext cx="4899218" cy="3656133"/>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0"/>
            <a:ext cx="8229600" cy="857232"/>
          </a:xfrm>
        </p:spPr>
        <p:txBody>
          <a:bodyPr/>
          <a:lstStyle/>
          <a:p>
            <a:r>
              <a:rPr lang="ru-RU" b="1" i="1" dirty="0" smtClean="0">
                <a:latin typeface="Times New Roman" pitchFamily="18" charset="0"/>
                <a:cs typeface="Times New Roman" pitchFamily="18" charset="0"/>
              </a:rPr>
              <a:t>Произведения Петра Ильича</a:t>
            </a:r>
            <a:endParaRPr lang="ru-RU" dirty="0"/>
          </a:p>
        </p:txBody>
      </p:sp>
      <p:sp>
        <p:nvSpPr>
          <p:cNvPr id="3" name="Содержимое 2"/>
          <p:cNvSpPr>
            <a:spLocks noGrp="1"/>
          </p:cNvSpPr>
          <p:nvPr>
            <p:ph sz="half" idx="1"/>
          </p:nvPr>
        </p:nvSpPr>
        <p:spPr>
          <a:xfrm>
            <a:off x="0" y="785794"/>
            <a:ext cx="4643438" cy="6072206"/>
          </a:xfrm>
        </p:spPr>
        <p:txBody>
          <a:bodyPr>
            <a:normAutofit/>
          </a:bodyPr>
          <a:lstStyle/>
          <a:p>
            <a:pPr lvl="0" algn="ctr">
              <a:lnSpc>
                <a:spcPct val="80000"/>
              </a:lnSpc>
              <a:buNone/>
            </a:pPr>
            <a:r>
              <a:rPr lang="ru-RU" sz="2500" dirty="0" smtClean="0">
                <a:solidFill>
                  <a:prstClr val="black"/>
                </a:solidFill>
                <a:latin typeface="Times New Roman" pitchFamily="18" charset="0"/>
                <a:cs typeface="Times New Roman" pitchFamily="18" charset="0"/>
              </a:rPr>
              <a:t>Оперы </a:t>
            </a:r>
          </a:p>
          <a:p>
            <a:pPr lvl="0">
              <a:lnSpc>
                <a:spcPct val="80000"/>
              </a:lnSpc>
              <a:buNone/>
            </a:pPr>
            <a:r>
              <a:rPr lang="ru-RU" sz="2500" dirty="0" smtClean="0">
                <a:solidFill>
                  <a:prstClr val="black"/>
                </a:solidFill>
                <a:latin typeface="Times New Roman" pitchFamily="18" charset="0"/>
                <a:cs typeface="Times New Roman" pitchFamily="18" charset="0"/>
              </a:rPr>
              <a:t>Воевода                             Ундина </a:t>
            </a:r>
          </a:p>
          <a:p>
            <a:pPr lvl="0">
              <a:lnSpc>
                <a:spcPct val="80000"/>
              </a:lnSpc>
              <a:buNone/>
            </a:pPr>
            <a:r>
              <a:rPr lang="ru-RU" sz="2500" dirty="0" smtClean="0">
                <a:solidFill>
                  <a:prstClr val="black"/>
                </a:solidFill>
                <a:latin typeface="Times New Roman" pitchFamily="18" charset="0"/>
                <a:cs typeface="Times New Roman" pitchFamily="18" charset="0"/>
              </a:rPr>
              <a:t>Опричник          Евгений Онегин </a:t>
            </a:r>
          </a:p>
          <a:p>
            <a:pPr lvl="0">
              <a:lnSpc>
                <a:spcPct val="80000"/>
              </a:lnSpc>
              <a:buNone/>
            </a:pPr>
            <a:r>
              <a:rPr lang="ru-RU" sz="2500" dirty="0" smtClean="0">
                <a:solidFill>
                  <a:prstClr val="black"/>
                </a:solidFill>
                <a:latin typeface="Times New Roman" pitchFamily="18" charset="0"/>
                <a:cs typeface="Times New Roman" pitchFamily="18" charset="0"/>
              </a:rPr>
              <a:t>Орлеанская дева              Мазепа </a:t>
            </a:r>
          </a:p>
          <a:p>
            <a:pPr lvl="0">
              <a:lnSpc>
                <a:spcPct val="80000"/>
              </a:lnSpc>
              <a:buNone/>
            </a:pPr>
            <a:r>
              <a:rPr lang="ru-RU" sz="2500" dirty="0" smtClean="0">
                <a:solidFill>
                  <a:prstClr val="black"/>
                </a:solidFill>
                <a:latin typeface="Times New Roman" pitchFamily="18" charset="0"/>
                <a:cs typeface="Times New Roman" pitchFamily="18" charset="0"/>
              </a:rPr>
              <a:t>Черевички                   Чародейка </a:t>
            </a:r>
          </a:p>
          <a:p>
            <a:pPr lvl="0">
              <a:lnSpc>
                <a:spcPct val="80000"/>
              </a:lnSpc>
              <a:buNone/>
            </a:pPr>
            <a:r>
              <a:rPr lang="ru-RU" sz="2500" dirty="0" smtClean="0">
                <a:solidFill>
                  <a:prstClr val="black"/>
                </a:solidFill>
                <a:latin typeface="Times New Roman" pitchFamily="18" charset="0"/>
                <a:cs typeface="Times New Roman" pitchFamily="18" charset="0"/>
              </a:rPr>
              <a:t>Пиковая дама                 Иоланта</a:t>
            </a:r>
          </a:p>
          <a:p>
            <a:pPr algn="ctr">
              <a:lnSpc>
                <a:spcPct val="80000"/>
              </a:lnSpc>
              <a:buNone/>
            </a:pPr>
            <a:r>
              <a:rPr lang="ru-RU" sz="2400" dirty="0" smtClean="0">
                <a:latin typeface="Times New Roman" pitchFamily="18" charset="0"/>
                <a:cs typeface="Times New Roman" pitchFamily="18" charset="0"/>
              </a:rPr>
              <a:t>Балеты </a:t>
            </a:r>
          </a:p>
          <a:p>
            <a:pPr>
              <a:lnSpc>
                <a:spcPct val="80000"/>
              </a:lnSpc>
              <a:buNone/>
            </a:pPr>
            <a:r>
              <a:rPr lang="ru-RU" sz="2400" dirty="0" smtClean="0">
                <a:latin typeface="Times New Roman" pitchFamily="18" charset="0"/>
                <a:cs typeface="Times New Roman" pitchFamily="18" charset="0"/>
              </a:rPr>
              <a:t>Лебединое озеро         Щелкунчик </a:t>
            </a:r>
          </a:p>
          <a:p>
            <a:pPr algn="ctr">
              <a:lnSpc>
                <a:spcPct val="80000"/>
              </a:lnSpc>
              <a:buNone/>
            </a:pPr>
            <a:r>
              <a:rPr lang="ru-RU" sz="2400" dirty="0" smtClean="0">
                <a:latin typeface="Times New Roman" pitchFamily="18" charset="0"/>
                <a:cs typeface="Times New Roman" pitchFamily="18" charset="0"/>
              </a:rPr>
              <a:t>Спящая красавица </a:t>
            </a:r>
          </a:p>
          <a:p>
            <a:pPr>
              <a:lnSpc>
                <a:spcPct val="80000"/>
              </a:lnSpc>
              <a:buNone/>
            </a:pPr>
            <a:r>
              <a:rPr lang="ru-RU" sz="2400" b="1" i="1" dirty="0" smtClean="0">
                <a:latin typeface="Times New Roman" pitchFamily="18" charset="0"/>
                <a:cs typeface="Times New Roman" pitchFamily="18" charset="0"/>
              </a:rPr>
              <a:t>  </a:t>
            </a:r>
          </a:p>
          <a:p>
            <a:pPr algn="ctr">
              <a:buClr>
                <a:schemeClr val="hlink"/>
              </a:buClr>
              <a:buSzPct val="80000"/>
              <a:buNone/>
            </a:pPr>
            <a:r>
              <a:rPr lang="ru-RU" sz="2400" dirty="0" smtClean="0">
                <a:solidFill>
                  <a:srgbClr val="000000"/>
                </a:solidFill>
                <a:latin typeface="Times New Roman" pitchFamily="18" charset="0"/>
                <a:cs typeface="Times New Roman" pitchFamily="18" charset="0"/>
              </a:rPr>
              <a:t>Фортепианная музыка</a:t>
            </a:r>
            <a:r>
              <a:rPr lang="ru-RU" sz="2400" dirty="0" smtClean="0">
                <a:latin typeface="Times New Roman" pitchFamily="18" charset="0"/>
                <a:cs typeface="Times New Roman" pitchFamily="18" charset="0"/>
              </a:rPr>
              <a:t> </a:t>
            </a:r>
          </a:p>
          <a:p>
            <a:pPr marL="514350" indent="-514350">
              <a:buClr>
                <a:schemeClr val="hlink"/>
              </a:buClr>
              <a:buSzPct val="80000"/>
              <a:buNone/>
            </a:pPr>
            <a:r>
              <a:rPr lang="ru-RU" sz="2400" dirty="0" smtClean="0">
                <a:effectLst>
                  <a:outerShdw blurRad="38100" dist="38100" dir="2700000" algn="tl">
                    <a:srgbClr val="000000"/>
                  </a:outerShdw>
                </a:effectLst>
                <a:latin typeface="Times New Roman" pitchFamily="18" charset="0"/>
                <a:cs typeface="Times New Roman" pitchFamily="18" charset="0"/>
              </a:rPr>
              <a:t>  </a:t>
            </a:r>
            <a:r>
              <a:rPr lang="ru-RU" sz="2400" dirty="0" smtClean="0">
                <a:latin typeface="Times New Roman" pitchFamily="18" charset="0"/>
                <a:cs typeface="Times New Roman" pitchFamily="18" charset="0"/>
              </a:rPr>
              <a:t>Времена года      Детский альбом </a:t>
            </a:r>
          </a:p>
          <a:p>
            <a:pPr lvl="0" algn="ctr">
              <a:lnSpc>
                <a:spcPct val="80000"/>
              </a:lnSpc>
              <a:buNone/>
            </a:pPr>
            <a:endParaRPr lang="ru-RU" dirty="0"/>
          </a:p>
        </p:txBody>
      </p:sp>
      <p:sp>
        <p:nvSpPr>
          <p:cNvPr id="4" name="Содержимое 3"/>
          <p:cNvSpPr>
            <a:spLocks noGrp="1"/>
          </p:cNvSpPr>
          <p:nvPr>
            <p:ph sz="half" idx="2"/>
          </p:nvPr>
        </p:nvSpPr>
        <p:spPr>
          <a:xfrm>
            <a:off x="4648200" y="642918"/>
            <a:ext cx="4495800" cy="6215082"/>
          </a:xfrm>
        </p:spPr>
        <p:txBody>
          <a:bodyPr>
            <a:normAutofit/>
          </a:bodyPr>
          <a:lstStyle/>
          <a:p>
            <a:pPr algn="ctr">
              <a:buClr>
                <a:schemeClr val="hlink"/>
              </a:buClr>
              <a:buSzPct val="80000"/>
              <a:buNone/>
            </a:pPr>
            <a:r>
              <a:rPr lang="ru-RU" sz="2000" dirty="0" smtClean="0">
                <a:latin typeface="Times New Roman" pitchFamily="18" charset="0"/>
                <a:cs typeface="Times New Roman" pitchFamily="18" charset="0"/>
              </a:rPr>
              <a:t>Симфоническое творчество </a:t>
            </a:r>
          </a:p>
          <a:p>
            <a:pPr>
              <a:buClr>
                <a:schemeClr val="hlink"/>
              </a:buClr>
              <a:buSzPct val="80000"/>
              <a:buNone/>
            </a:pPr>
            <a:r>
              <a:rPr lang="ru-RU" sz="2000" dirty="0" smtClean="0">
                <a:latin typeface="Times New Roman" pitchFamily="18" charset="0"/>
                <a:cs typeface="Times New Roman" pitchFamily="18" charset="0"/>
              </a:rPr>
              <a:t>      "Гроза", увертюра к драме </a:t>
            </a:r>
          </a:p>
          <a:p>
            <a:pPr>
              <a:buClr>
                <a:schemeClr val="hlink"/>
              </a:buClr>
              <a:buSzPct val="80000"/>
              <a:buNone/>
            </a:pPr>
            <a:r>
              <a:rPr lang="ru-RU" sz="2000" dirty="0" smtClean="0">
                <a:latin typeface="Times New Roman" pitchFamily="18" charset="0"/>
                <a:cs typeface="Times New Roman" pitchFamily="18" charset="0"/>
              </a:rPr>
              <a:t>      Симфония №1 "Зимние грезы" </a:t>
            </a:r>
          </a:p>
          <a:p>
            <a:pPr>
              <a:buClr>
                <a:schemeClr val="hlink"/>
              </a:buClr>
              <a:buSzPct val="80000"/>
              <a:buNone/>
            </a:pPr>
            <a:r>
              <a:rPr lang="ru-RU" sz="2000" dirty="0" smtClean="0">
                <a:latin typeface="Times New Roman" pitchFamily="18" charset="0"/>
                <a:cs typeface="Times New Roman" pitchFamily="18" charset="0"/>
              </a:rPr>
              <a:t>      Четвертая симфония </a:t>
            </a:r>
          </a:p>
          <a:p>
            <a:pPr>
              <a:buClr>
                <a:schemeClr val="hlink"/>
              </a:buClr>
              <a:buSzPct val="80000"/>
              <a:buNone/>
            </a:pPr>
            <a:r>
              <a:rPr lang="ru-RU" sz="2000" dirty="0" smtClean="0">
                <a:latin typeface="Times New Roman" pitchFamily="18" charset="0"/>
                <a:cs typeface="Times New Roman" pitchFamily="18" charset="0"/>
              </a:rPr>
              <a:t>      Пятая симфония </a:t>
            </a:r>
          </a:p>
          <a:p>
            <a:pPr>
              <a:buClr>
                <a:schemeClr val="hlink"/>
              </a:buClr>
              <a:buSzPct val="80000"/>
              <a:buNone/>
            </a:pPr>
            <a:r>
              <a:rPr lang="ru-RU" sz="2000" dirty="0" smtClean="0">
                <a:latin typeface="Times New Roman" pitchFamily="18" charset="0"/>
                <a:cs typeface="Times New Roman" pitchFamily="18" charset="0"/>
              </a:rPr>
              <a:t>      Шестая симфония, </a:t>
            </a:r>
            <a:r>
              <a:rPr lang="ru-RU" sz="2000" dirty="0" err="1" smtClean="0">
                <a:latin typeface="Times New Roman" pitchFamily="18" charset="0"/>
                <a:cs typeface="Times New Roman" pitchFamily="18" charset="0"/>
              </a:rPr>
              <a:t>Op</a:t>
            </a:r>
            <a:r>
              <a:rPr lang="ru-RU" sz="2000" dirty="0" smtClean="0">
                <a:latin typeface="Times New Roman" pitchFamily="18" charset="0"/>
                <a:cs typeface="Times New Roman" pitchFamily="18" charset="0"/>
              </a:rPr>
              <a:t>. 74 </a:t>
            </a:r>
          </a:p>
          <a:p>
            <a:pPr>
              <a:buClr>
                <a:schemeClr val="hlink"/>
              </a:buClr>
              <a:buSzPct val="80000"/>
              <a:buNone/>
            </a:pPr>
            <a:r>
              <a:rPr lang="ru-RU" sz="2000" dirty="0" smtClean="0">
                <a:latin typeface="Times New Roman" pitchFamily="18" charset="0"/>
                <a:cs typeface="Times New Roman" pitchFamily="18" charset="0"/>
              </a:rPr>
              <a:t>      Манфред, симфония </a:t>
            </a:r>
          </a:p>
          <a:p>
            <a:pPr>
              <a:buClr>
                <a:schemeClr val="hlink"/>
              </a:buClr>
              <a:buSzPct val="80000"/>
              <a:buNone/>
            </a:pPr>
            <a:r>
              <a:rPr lang="ru-RU" sz="2000" dirty="0" smtClean="0">
                <a:latin typeface="Times New Roman" pitchFamily="18" charset="0"/>
                <a:cs typeface="Times New Roman" pitchFamily="18" charset="0"/>
              </a:rPr>
              <a:t>      "Фатум", фантазия </a:t>
            </a:r>
          </a:p>
          <a:p>
            <a:pPr>
              <a:buClr>
                <a:schemeClr val="hlink"/>
              </a:buClr>
              <a:buSzPct val="80000"/>
              <a:buNone/>
            </a:pPr>
            <a:r>
              <a:rPr lang="ru-RU" sz="2000" dirty="0" smtClean="0">
                <a:latin typeface="Times New Roman" pitchFamily="18" charset="0"/>
                <a:cs typeface="Times New Roman" pitchFamily="18" charset="0"/>
              </a:rPr>
              <a:t>      "Ромео и Джульетта", увертюра-фантазия </a:t>
            </a:r>
          </a:p>
          <a:p>
            <a:pPr>
              <a:buClr>
                <a:schemeClr val="hlink"/>
              </a:buClr>
              <a:buSzPct val="80000"/>
              <a:buNone/>
            </a:pPr>
            <a:r>
              <a:rPr lang="ru-RU" sz="2000" dirty="0" smtClean="0">
                <a:latin typeface="Times New Roman" pitchFamily="18" charset="0"/>
                <a:cs typeface="Times New Roman" pitchFamily="18" charset="0"/>
              </a:rPr>
              <a:t>      Франческа да Римини </a:t>
            </a:r>
          </a:p>
          <a:p>
            <a:pPr>
              <a:buClr>
                <a:schemeClr val="hlink"/>
              </a:buClr>
              <a:buSzPct val="80000"/>
              <a:buNone/>
            </a:pPr>
            <a:r>
              <a:rPr lang="ru-RU" sz="2000" dirty="0" smtClean="0">
                <a:latin typeface="Times New Roman" pitchFamily="18" charset="0"/>
                <a:cs typeface="Times New Roman" pitchFamily="18" charset="0"/>
              </a:rPr>
              <a:t>      "1812 год", торжественная увертюра </a:t>
            </a:r>
          </a:p>
          <a:p>
            <a:pPr>
              <a:buClr>
                <a:schemeClr val="hlink"/>
              </a:buClr>
              <a:buSzPct val="80000"/>
              <a:buNone/>
            </a:pPr>
            <a:r>
              <a:rPr lang="ru-RU" sz="2000" dirty="0" smtClean="0">
                <a:latin typeface="Times New Roman" pitchFamily="18" charset="0"/>
                <a:cs typeface="Times New Roman" pitchFamily="18" charset="0"/>
              </a:rPr>
              <a:t>      Славянский марш</a:t>
            </a:r>
            <a:endParaRPr lang="ru-RU"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41" name="Picture 5" descr="Картинка 263 из 288">
            <a:hlinkClick r:id="rId2"/>
          </p:cNvPr>
          <p:cNvPicPr>
            <a:picLocks noChangeAspect="1" noChangeArrowheads="1"/>
          </p:cNvPicPr>
          <p:nvPr/>
        </p:nvPicPr>
        <p:blipFill>
          <a:blip r:embed="rId3"/>
          <a:srcRect/>
          <a:stretch>
            <a:fillRect/>
          </a:stretch>
        </p:blipFill>
        <p:spPr bwMode="auto">
          <a:xfrm>
            <a:off x="323850" y="260350"/>
            <a:ext cx="8569325" cy="63373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0"/>
            <a:ext cx="8229600" cy="1785926"/>
          </a:xfrm>
        </p:spPr>
        <p:txBody>
          <a:bodyPr>
            <a:normAutofit/>
          </a:bodyPr>
          <a:lstStyle/>
          <a:p>
            <a:pPr algn="ctr"/>
            <a:r>
              <a:rPr lang="ru-RU" sz="2800" dirty="0" smtClean="0">
                <a:latin typeface="Times New Roman" pitchFamily="18" charset="0"/>
                <a:cs typeface="Times New Roman" pitchFamily="18" charset="0"/>
              </a:rPr>
              <a:t>«Времена года»</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12 характерных картинок</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для фортепиано</a:t>
            </a:r>
            <a:endParaRPr lang="ru-RU" sz="2800" dirty="0">
              <a:latin typeface="Times New Roman" pitchFamily="18" charset="0"/>
              <a:cs typeface="Times New Roman" pitchFamily="18" charset="0"/>
            </a:endParaRPr>
          </a:p>
        </p:txBody>
      </p:sp>
      <p:sp>
        <p:nvSpPr>
          <p:cNvPr id="3" name="Содержимое 2"/>
          <p:cNvSpPr>
            <a:spLocks noGrp="1"/>
          </p:cNvSpPr>
          <p:nvPr>
            <p:ph idx="1"/>
          </p:nvPr>
        </p:nvSpPr>
        <p:spPr>
          <a:xfrm>
            <a:off x="285720" y="1857364"/>
            <a:ext cx="8229600" cy="4525963"/>
          </a:xfrm>
        </p:spPr>
        <p:txBody>
          <a:bodyPr>
            <a:normAutofit fontScale="85000" lnSpcReduction="20000"/>
          </a:bodyPr>
          <a:lstStyle/>
          <a:p>
            <a:pPr algn="ctr">
              <a:lnSpc>
                <a:spcPct val="80000"/>
              </a:lnSpc>
              <a:buFont typeface="Wingdings" pitchFamily="2" charset="2"/>
              <a:buNone/>
            </a:pPr>
            <a:r>
              <a:rPr lang="ru-RU" sz="3500" dirty="0" smtClean="0">
                <a:latin typeface="Times New Roman" pitchFamily="18" charset="0"/>
                <a:cs typeface="Times New Roman" pitchFamily="18" charset="0"/>
              </a:rPr>
              <a:t>Январь - </a:t>
            </a:r>
            <a:r>
              <a:rPr lang="ru-RU" sz="3500" dirty="0" smtClean="0">
                <a:latin typeface="Times New Roman" pitchFamily="18" charset="0"/>
                <a:cs typeface="Times New Roman" pitchFamily="18" charset="0"/>
                <a:hlinkClick r:id="rId2" action="ppaction://hlinksldjump"/>
              </a:rPr>
              <a:t>У комелька</a:t>
            </a:r>
            <a:endParaRPr lang="ru-RU" sz="3500" dirty="0" smtClean="0">
              <a:latin typeface="Times New Roman" pitchFamily="18" charset="0"/>
              <a:cs typeface="Times New Roman" pitchFamily="18" charset="0"/>
            </a:endParaRPr>
          </a:p>
          <a:p>
            <a:pPr algn="ctr">
              <a:lnSpc>
                <a:spcPct val="80000"/>
              </a:lnSpc>
              <a:buFont typeface="Wingdings" pitchFamily="2" charset="2"/>
              <a:buNone/>
            </a:pPr>
            <a:r>
              <a:rPr lang="ru-RU" sz="3500" dirty="0" smtClean="0">
                <a:latin typeface="Times New Roman" pitchFamily="18" charset="0"/>
                <a:cs typeface="Times New Roman" pitchFamily="18" charset="0"/>
              </a:rPr>
              <a:t> Февраль - </a:t>
            </a:r>
            <a:r>
              <a:rPr lang="ru-RU" sz="3500" dirty="0" smtClean="0">
                <a:latin typeface="Times New Roman" pitchFamily="18" charset="0"/>
                <a:cs typeface="Times New Roman" pitchFamily="18" charset="0"/>
                <a:hlinkClick r:id="rId3" action="ppaction://hlinksldjump"/>
              </a:rPr>
              <a:t>Масленица</a:t>
            </a:r>
            <a:endParaRPr lang="ru-RU" sz="3500" dirty="0" smtClean="0">
              <a:latin typeface="Times New Roman" pitchFamily="18" charset="0"/>
              <a:cs typeface="Times New Roman" pitchFamily="18" charset="0"/>
            </a:endParaRPr>
          </a:p>
          <a:p>
            <a:pPr algn="ctr">
              <a:lnSpc>
                <a:spcPct val="80000"/>
              </a:lnSpc>
              <a:buFont typeface="Wingdings" pitchFamily="2" charset="2"/>
              <a:buNone/>
            </a:pPr>
            <a:r>
              <a:rPr lang="ru-RU" sz="3500" dirty="0" smtClean="0">
                <a:latin typeface="Times New Roman" pitchFamily="18" charset="0"/>
                <a:cs typeface="Times New Roman" pitchFamily="18" charset="0"/>
              </a:rPr>
              <a:t>Март - </a:t>
            </a:r>
            <a:r>
              <a:rPr lang="ru-RU" sz="3500" dirty="0" smtClean="0">
                <a:latin typeface="Times New Roman" pitchFamily="18" charset="0"/>
                <a:cs typeface="Times New Roman" pitchFamily="18" charset="0"/>
                <a:hlinkClick r:id="" action="ppaction://noaction"/>
              </a:rPr>
              <a:t>Песнь жаворонка</a:t>
            </a:r>
            <a:endParaRPr lang="ru-RU" sz="3500" dirty="0" smtClean="0">
              <a:latin typeface="Times New Roman" pitchFamily="18" charset="0"/>
              <a:cs typeface="Times New Roman" pitchFamily="18" charset="0"/>
            </a:endParaRPr>
          </a:p>
          <a:p>
            <a:pPr algn="ctr">
              <a:lnSpc>
                <a:spcPct val="80000"/>
              </a:lnSpc>
              <a:buFont typeface="Wingdings" pitchFamily="2" charset="2"/>
              <a:buNone/>
            </a:pPr>
            <a:r>
              <a:rPr lang="ru-RU" sz="3500" dirty="0" smtClean="0">
                <a:latin typeface="Times New Roman" pitchFamily="18" charset="0"/>
                <a:cs typeface="Times New Roman" pitchFamily="18" charset="0"/>
              </a:rPr>
              <a:t> Апрель - </a:t>
            </a:r>
            <a:r>
              <a:rPr lang="ru-RU" sz="3500" dirty="0" smtClean="0">
                <a:latin typeface="Times New Roman" pitchFamily="18" charset="0"/>
                <a:cs typeface="Times New Roman" pitchFamily="18" charset="0"/>
                <a:hlinkClick r:id="" action="ppaction://noaction"/>
              </a:rPr>
              <a:t>Подснежник</a:t>
            </a:r>
            <a:endParaRPr lang="ru-RU" sz="3500" dirty="0" smtClean="0">
              <a:latin typeface="Times New Roman" pitchFamily="18" charset="0"/>
              <a:cs typeface="Times New Roman" pitchFamily="18" charset="0"/>
            </a:endParaRPr>
          </a:p>
          <a:p>
            <a:pPr algn="ctr">
              <a:lnSpc>
                <a:spcPct val="80000"/>
              </a:lnSpc>
              <a:buFont typeface="Wingdings" pitchFamily="2" charset="2"/>
              <a:buNone/>
            </a:pPr>
            <a:r>
              <a:rPr lang="ru-RU" sz="3500" dirty="0" smtClean="0">
                <a:latin typeface="Times New Roman" pitchFamily="18" charset="0"/>
                <a:cs typeface="Times New Roman" pitchFamily="18" charset="0"/>
              </a:rPr>
              <a:t> Май - </a:t>
            </a:r>
            <a:r>
              <a:rPr lang="ru-RU" sz="3500" dirty="0" smtClean="0">
                <a:latin typeface="Times New Roman" pitchFamily="18" charset="0"/>
                <a:cs typeface="Times New Roman" pitchFamily="18" charset="0"/>
                <a:hlinkClick r:id="" action="ppaction://noaction"/>
              </a:rPr>
              <a:t>Белые ночи</a:t>
            </a:r>
            <a:endParaRPr lang="ru-RU" sz="3500" dirty="0" smtClean="0">
              <a:latin typeface="Times New Roman" pitchFamily="18" charset="0"/>
              <a:cs typeface="Times New Roman" pitchFamily="18" charset="0"/>
            </a:endParaRPr>
          </a:p>
          <a:p>
            <a:pPr algn="ctr">
              <a:lnSpc>
                <a:spcPct val="80000"/>
              </a:lnSpc>
              <a:buFont typeface="Wingdings" pitchFamily="2" charset="2"/>
              <a:buNone/>
            </a:pPr>
            <a:r>
              <a:rPr lang="ru-RU" sz="3500" dirty="0" smtClean="0">
                <a:latin typeface="Times New Roman" pitchFamily="18" charset="0"/>
                <a:cs typeface="Times New Roman" pitchFamily="18" charset="0"/>
              </a:rPr>
              <a:t> Июнь - </a:t>
            </a:r>
            <a:r>
              <a:rPr lang="ru-RU" sz="3500" dirty="0" smtClean="0">
                <a:latin typeface="Times New Roman" pitchFamily="18" charset="0"/>
                <a:cs typeface="Times New Roman" pitchFamily="18" charset="0"/>
                <a:hlinkClick r:id="" action="ppaction://noaction"/>
              </a:rPr>
              <a:t>Баркарола</a:t>
            </a:r>
            <a:endParaRPr lang="ru-RU" sz="3500" dirty="0" smtClean="0">
              <a:latin typeface="Times New Roman" pitchFamily="18" charset="0"/>
              <a:cs typeface="Times New Roman" pitchFamily="18" charset="0"/>
            </a:endParaRPr>
          </a:p>
          <a:p>
            <a:pPr algn="ctr">
              <a:lnSpc>
                <a:spcPct val="80000"/>
              </a:lnSpc>
              <a:buFont typeface="Wingdings" pitchFamily="2" charset="2"/>
              <a:buNone/>
            </a:pPr>
            <a:r>
              <a:rPr lang="ru-RU" sz="3500" dirty="0" smtClean="0">
                <a:latin typeface="Times New Roman" pitchFamily="18" charset="0"/>
                <a:cs typeface="Times New Roman" pitchFamily="18" charset="0"/>
              </a:rPr>
              <a:t> Июль - </a:t>
            </a:r>
            <a:r>
              <a:rPr lang="ru-RU" sz="3500" dirty="0" smtClean="0">
                <a:latin typeface="Times New Roman" pitchFamily="18" charset="0"/>
                <a:cs typeface="Times New Roman" pitchFamily="18" charset="0"/>
                <a:hlinkClick r:id="" action="ppaction://noaction"/>
              </a:rPr>
              <a:t>Песнь косаря</a:t>
            </a:r>
            <a:endParaRPr lang="ru-RU" sz="3500" dirty="0" smtClean="0">
              <a:latin typeface="Times New Roman" pitchFamily="18" charset="0"/>
              <a:cs typeface="Times New Roman" pitchFamily="18" charset="0"/>
            </a:endParaRPr>
          </a:p>
          <a:p>
            <a:pPr algn="ctr">
              <a:lnSpc>
                <a:spcPct val="80000"/>
              </a:lnSpc>
              <a:buFont typeface="Wingdings" pitchFamily="2" charset="2"/>
              <a:buNone/>
            </a:pPr>
            <a:r>
              <a:rPr lang="ru-RU" sz="3500" dirty="0" smtClean="0">
                <a:latin typeface="Times New Roman" pitchFamily="18" charset="0"/>
                <a:cs typeface="Times New Roman" pitchFamily="18" charset="0"/>
              </a:rPr>
              <a:t> Август - </a:t>
            </a:r>
            <a:r>
              <a:rPr lang="ru-RU" sz="3500" dirty="0" smtClean="0">
                <a:latin typeface="Times New Roman" pitchFamily="18" charset="0"/>
                <a:cs typeface="Times New Roman" pitchFamily="18" charset="0"/>
                <a:hlinkClick r:id="" action="ppaction://noaction"/>
              </a:rPr>
              <a:t>Жатва</a:t>
            </a:r>
            <a:endParaRPr lang="ru-RU" sz="3500" dirty="0" smtClean="0">
              <a:latin typeface="Times New Roman" pitchFamily="18" charset="0"/>
              <a:cs typeface="Times New Roman" pitchFamily="18" charset="0"/>
            </a:endParaRPr>
          </a:p>
          <a:p>
            <a:pPr algn="ctr">
              <a:lnSpc>
                <a:spcPct val="80000"/>
              </a:lnSpc>
              <a:buFont typeface="Wingdings" pitchFamily="2" charset="2"/>
              <a:buNone/>
            </a:pPr>
            <a:r>
              <a:rPr lang="ru-RU" sz="3500" dirty="0" smtClean="0">
                <a:latin typeface="Times New Roman" pitchFamily="18" charset="0"/>
                <a:cs typeface="Times New Roman" pitchFamily="18" charset="0"/>
              </a:rPr>
              <a:t> Сентябрь - </a:t>
            </a:r>
            <a:r>
              <a:rPr lang="ru-RU" sz="3500" dirty="0" smtClean="0">
                <a:latin typeface="Times New Roman" pitchFamily="18" charset="0"/>
                <a:cs typeface="Times New Roman" pitchFamily="18" charset="0"/>
                <a:hlinkClick r:id="" action="ppaction://noaction"/>
              </a:rPr>
              <a:t>Охота</a:t>
            </a:r>
            <a:endParaRPr lang="ru-RU" sz="3500" dirty="0" smtClean="0">
              <a:latin typeface="Times New Roman" pitchFamily="18" charset="0"/>
              <a:cs typeface="Times New Roman" pitchFamily="18" charset="0"/>
            </a:endParaRPr>
          </a:p>
          <a:p>
            <a:pPr algn="ctr">
              <a:lnSpc>
                <a:spcPct val="80000"/>
              </a:lnSpc>
              <a:buFont typeface="Wingdings" pitchFamily="2" charset="2"/>
              <a:buNone/>
            </a:pPr>
            <a:r>
              <a:rPr lang="ru-RU" sz="3500" dirty="0" smtClean="0">
                <a:latin typeface="Times New Roman" pitchFamily="18" charset="0"/>
                <a:cs typeface="Times New Roman" pitchFamily="18" charset="0"/>
              </a:rPr>
              <a:t>Октябрь - </a:t>
            </a:r>
            <a:r>
              <a:rPr lang="ru-RU" sz="3500" dirty="0" smtClean="0">
                <a:latin typeface="Times New Roman" pitchFamily="18" charset="0"/>
                <a:cs typeface="Times New Roman" pitchFamily="18" charset="0"/>
                <a:hlinkClick r:id="" action="ppaction://noaction"/>
              </a:rPr>
              <a:t>Осенняя песнь</a:t>
            </a:r>
            <a:endParaRPr lang="ru-RU" sz="3500" dirty="0" smtClean="0">
              <a:latin typeface="Times New Roman" pitchFamily="18" charset="0"/>
              <a:cs typeface="Times New Roman" pitchFamily="18" charset="0"/>
            </a:endParaRPr>
          </a:p>
          <a:p>
            <a:pPr algn="ctr">
              <a:lnSpc>
                <a:spcPct val="80000"/>
              </a:lnSpc>
              <a:buFont typeface="Wingdings" pitchFamily="2" charset="2"/>
              <a:buNone/>
            </a:pPr>
            <a:r>
              <a:rPr lang="ru-RU" sz="3500" dirty="0" smtClean="0">
                <a:latin typeface="Times New Roman" pitchFamily="18" charset="0"/>
                <a:cs typeface="Times New Roman" pitchFamily="18" charset="0"/>
              </a:rPr>
              <a:t> Ноябрь - </a:t>
            </a:r>
            <a:r>
              <a:rPr lang="ru-RU" sz="3500" dirty="0" smtClean="0">
                <a:latin typeface="Times New Roman" pitchFamily="18" charset="0"/>
                <a:cs typeface="Times New Roman" pitchFamily="18" charset="0"/>
                <a:hlinkClick r:id="" action="ppaction://noaction"/>
              </a:rPr>
              <a:t>На тройке</a:t>
            </a:r>
            <a:endParaRPr lang="ru-RU" sz="3500" dirty="0" smtClean="0">
              <a:latin typeface="Times New Roman" pitchFamily="18" charset="0"/>
              <a:cs typeface="Times New Roman" pitchFamily="18" charset="0"/>
            </a:endParaRPr>
          </a:p>
          <a:p>
            <a:pPr algn="ctr">
              <a:lnSpc>
                <a:spcPct val="80000"/>
              </a:lnSpc>
              <a:buFont typeface="Wingdings" pitchFamily="2" charset="2"/>
              <a:buNone/>
            </a:pPr>
            <a:r>
              <a:rPr lang="ru-RU" sz="3500" dirty="0" smtClean="0">
                <a:latin typeface="Times New Roman" pitchFamily="18" charset="0"/>
                <a:cs typeface="Times New Roman" pitchFamily="18" charset="0"/>
              </a:rPr>
              <a:t> Декабрь - </a:t>
            </a:r>
            <a:r>
              <a:rPr lang="ru-RU" sz="3500" dirty="0" smtClean="0">
                <a:latin typeface="Times New Roman" pitchFamily="18" charset="0"/>
                <a:cs typeface="Times New Roman" pitchFamily="18" charset="0"/>
                <a:hlinkClick r:id="" action="ppaction://noaction"/>
              </a:rPr>
              <a:t>Святки</a:t>
            </a:r>
            <a:endParaRPr lang="ru-RU" sz="3500" dirty="0" smtClean="0">
              <a:latin typeface="Times New Roman" pitchFamily="18" charset="0"/>
              <a:cs typeface="Times New Roman" pitchFamily="18" charset="0"/>
            </a:endParaRPr>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Январь - У комелька</a:t>
            </a:r>
            <a:endParaRPr lang="ru-RU" dirty="0"/>
          </a:p>
        </p:txBody>
      </p:sp>
      <p:pic>
        <p:nvPicPr>
          <p:cNvPr id="4" name="Picture 12"/>
          <p:cNvPicPr>
            <a:picLocks noGrp="1" noChangeAspect="1" noChangeArrowheads="1"/>
          </p:cNvPicPr>
          <p:nvPr>
            <p:ph idx="1"/>
          </p:nvPr>
        </p:nvPicPr>
        <p:blipFill>
          <a:blip r:embed="rId2"/>
          <a:srcRect/>
          <a:stretch>
            <a:fillRect/>
          </a:stretch>
        </p:blipFill>
        <p:spPr bwMode="auto">
          <a:xfrm>
            <a:off x="142844" y="1428736"/>
            <a:ext cx="4689870" cy="5429264"/>
          </a:xfrm>
          <a:prstGeom prst="rect">
            <a:avLst/>
          </a:prstGeom>
          <a:noFill/>
        </p:spPr>
      </p:pic>
      <p:sp>
        <p:nvSpPr>
          <p:cNvPr id="5" name="Rectangle 8"/>
          <p:cNvSpPr txBox="1">
            <a:spLocks noChangeArrowheads="1"/>
          </p:cNvSpPr>
          <p:nvPr/>
        </p:nvSpPr>
        <p:spPr>
          <a:xfrm>
            <a:off x="5292725" y="1341438"/>
            <a:ext cx="3455988" cy="1800225"/>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None/>
              <a:tabLst/>
              <a:defRPr/>
            </a:pPr>
            <a:r>
              <a:rPr kumimoji="0" lang="ru-RU" sz="2000" b="0" i="0" u="none" strike="noStrike" kern="1200" cap="none" spc="0" normalizeH="0" baseline="0" noProof="0" smtClean="0">
                <a:ln>
                  <a:noFill/>
                </a:ln>
                <a:solidFill>
                  <a:schemeClr val="tx1"/>
                </a:solidFill>
                <a:effectLst/>
                <a:uLnTx/>
                <a:uFillTx/>
                <a:latin typeface="+mn-lt"/>
                <a:ea typeface="+mn-ea"/>
                <a:cs typeface="+mn-cs"/>
              </a:rPr>
              <a:t>  И мирной неги уголок</a:t>
            </a:r>
          </a:p>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None/>
              <a:tabLst/>
              <a:defRPr/>
            </a:pPr>
            <a:r>
              <a:rPr kumimoji="0" lang="ru-RU" sz="2000" b="0" i="0" u="none" strike="noStrike" kern="1200" cap="none" spc="0" normalizeH="0" baseline="0" noProof="0" smtClean="0">
                <a:ln>
                  <a:noFill/>
                </a:ln>
                <a:solidFill>
                  <a:schemeClr val="tx1"/>
                </a:solidFill>
                <a:effectLst/>
                <a:uLnTx/>
                <a:uFillTx/>
                <a:latin typeface="+mn-lt"/>
                <a:ea typeface="+mn-ea"/>
                <a:cs typeface="+mn-cs"/>
              </a:rPr>
              <a:t>  Ночь сумраком одела,</a:t>
            </a:r>
          </a:p>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None/>
              <a:tabLst/>
              <a:defRPr/>
            </a:pPr>
            <a:r>
              <a:rPr kumimoji="0" lang="ru-RU" sz="2000" b="0" i="0" u="none" strike="noStrike" kern="1200" cap="none" spc="0" normalizeH="0" baseline="0" noProof="0" smtClean="0">
                <a:ln>
                  <a:noFill/>
                </a:ln>
                <a:solidFill>
                  <a:schemeClr val="tx1"/>
                </a:solidFill>
                <a:effectLst/>
                <a:uLnTx/>
                <a:uFillTx/>
                <a:latin typeface="+mn-lt"/>
                <a:ea typeface="+mn-ea"/>
                <a:cs typeface="+mn-cs"/>
              </a:rPr>
              <a:t>  В камине гаснет огонёк,</a:t>
            </a:r>
          </a:p>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None/>
              <a:tabLst/>
              <a:defRPr/>
            </a:pPr>
            <a:r>
              <a:rPr kumimoji="0" lang="ru-RU" sz="2000" b="0" i="0" u="none" strike="noStrike" kern="1200" cap="none" spc="0" normalizeH="0" baseline="0" noProof="0" smtClean="0">
                <a:ln>
                  <a:noFill/>
                </a:ln>
                <a:solidFill>
                  <a:schemeClr val="tx1"/>
                </a:solidFill>
                <a:effectLst/>
                <a:uLnTx/>
                <a:uFillTx/>
                <a:latin typeface="+mn-lt"/>
                <a:ea typeface="+mn-ea"/>
                <a:cs typeface="+mn-cs"/>
              </a:rPr>
              <a:t>  И свечка догорела.</a:t>
            </a:r>
          </a:p>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None/>
              <a:tabLst/>
              <a:defRPr/>
            </a:pPr>
            <a:r>
              <a:rPr kumimoji="0" lang="ru-RU" sz="2000" b="0" i="0" u="none" strike="noStrike" kern="1200" cap="none" spc="0" normalizeH="0" baseline="0" noProof="0" smtClean="0">
                <a:ln>
                  <a:noFill/>
                </a:ln>
                <a:solidFill>
                  <a:schemeClr val="tx1"/>
                </a:solidFill>
                <a:effectLst/>
                <a:uLnTx/>
                <a:uFillTx/>
                <a:latin typeface="+mn-lt"/>
                <a:ea typeface="+mn-ea"/>
                <a:cs typeface="+mn-cs"/>
              </a:rPr>
              <a:t>                  А.С. Пушкин</a:t>
            </a:r>
            <a:endParaRPr kumimoji="0" lang="ru-RU"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Text Box 9"/>
          <p:cNvSpPr txBox="1">
            <a:spLocks noChangeArrowheads="1"/>
          </p:cNvSpPr>
          <p:nvPr/>
        </p:nvSpPr>
        <p:spPr bwMode="auto">
          <a:xfrm>
            <a:off x="5435600" y="3860800"/>
            <a:ext cx="3241675" cy="1768475"/>
          </a:xfrm>
          <a:prstGeom prst="rect">
            <a:avLst/>
          </a:prstGeom>
          <a:noFill/>
          <a:ln w="9525">
            <a:noFill/>
            <a:miter lim="800000"/>
            <a:headEnd/>
            <a:tailEnd/>
          </a:ln>
          <a:effectLst/>
        </p:spPr>
        <p:txBody>
          <a:bodyPr>
            <a:spAutoFit/>
          </a:bodyPr>
          <a:lstStyle/>
          <a:p>
            <a:pPr>
              <a:spcBef>
                <a:spcPct val="50000"/>
              </a:spcBef>
            </a:pPr>
            <a:r>
              <a:rPr lang="ru-RU" sz="2000" dirty="0"/>
              <a:t>Уют и спокойствие родного дома.</a:t>
            </a:r>
          </a:p>
          <a:p>
            <a:pPr>
              <a:spcBef>
                <a:spcPct val="50000"/>
              </a:spcBef>
            </a:pPr>
            <a:r>
              <a:rPr lang="ru-RU" sz="2000" dirty="0"/>
              <a:t>Плавно текущая, умиротворяющая мелодия.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1000"/>
                                        <p:tgtEl>
                                          <p:spTgt spid="5"/>
                                        </p:tgtEl>
                                      </p:cBhvr>
                                    </p:animEffect>
                                  </p:childTnLst>
                                </p:cTn>
                              </p:par>
                            </p:childTnLst>
                          </p:cTn>
                        </p:par>
                        <p:par>
                          <p:cTn id="12" fill="hold">
                            <p:stCondLst>
                              <p:cond delay="1500"/>
                            </p:stCondLst>
                            <p:childTnLst>
                              <p:par>
                                <p:cTn id="13" presetID="3" presetClass="entr" presetSubtype="1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i="1" dirty="0" smtClean="0"/>
              <a:t>Февраль - Масленица</a:t>
            </a:r>
            <a:endParaRPr lang="ru-RU" dirty="0"/>
          </a:p>
        </p:txBody>
      </p:sp>
      <p:pic>
        <p:nvPicPr>
          <p:cNvPr id="4" name="Picture 13" descr="picture"/>
          <p:cNvPicPr preferRelativeResize="0">
            <a:picLocks noGrp="1" noChangeArrowheads="1"/>
          </p:cNvPicPr>
          <p:nvPr>
            <p:ph idx="1"/>
          </p:nvPr>
        </p:nvPicPr>
        <p:blipFill>
          <a:blip r:embed="rId2"/>
          <a:srcRect/>
          <a:stretch>
            <a:fillRect/>
          </a:stretch>
        </p:blipFill>
        <p:spPr bwMode="auto">
          <a:xfrm>
            <a:off x="0" y="1428736"/>
            <a:ext cx="4429124" cy="5429264"/>
          </a:xfrm>
          <a:prstGeom prst="rect">
            <a:avLst/>
          </a:prstGeom>
          <a:solidFill>
            <a:srgbClr val="FFFFFF"/>
          </a:solidFill>
          <a:ln w="9525">
            <a:solidFill>
              <a:srgbClr val="000000"/>
            </a:solidFill>
            <a:round/>
            <a:headEnd/>
            <a:tailEnd/>
          </a:ln>
        </p:spPr>
      </p:pic>
      <p:sp>
        <p:nvSpPr>
          <p:cNvPr id="5" name="Text Box 14"/>
          <p:cNvSpPr txBox="1">
            <a:spLocks noChangeArrowheads="1"/>
          </p:cNvSpPr>
          <p:nvPr/>
        </p:nvSpPr>
        <p:spPr bwMode="auto">
          <a:xfrm>
            <a:off x="5148263" y="1412875"/>
            <a:ext cx="3995737" cy="1004888"/>
          </a:xfrm>
          <a:prstGeom prst="rect">
            <a:avLst/>
          </a:prstGeom>
          <a:noFill/>
          <a:ln w="9525">
            <a:noFill/>
            <a:miter lim="800000"/>
            <a:headEnd/>
            <a:tailEnd/>
          </a:ln>
          <a:effectLst/>
        </p:spPr>
        <p:txBody>
          <a:bodyPr>
            <a:spAutoFit/>
          </a:bodyPr>
          <a:lstStyle/>
          <a:p>
            <a:pPr>
              <a:spcBef>
                <a:spcPct val="50000"/>
              </a:spcBef>
            </a:pPr>
            <a:r>
              <a:rPr lang="ru-RU" sz="2400" dirty="0"/>
              <a:t>«Скоро масленицы бойкой</a:t>
            </a:r>
          </a:p>
          <a:p>
            <a:pPr>
              <a:spcBef>
                <a:spcPct val="50000"/>
              </a:spcBef>
            </a:pPr>
            <a:r>
              <a:rPr lang="ru-RU" sz="2400" dirty="0"/>
              <a:t>Закипит широкий пир.»</a:t>
            </a:r>
          </a:p>
        </p:txBody>
      </p:sp>
      <p:sp>
        <p:nvSpPr>
          <p:cNvPr id="6" name="Text Box 15"/>
          <p:cNvSpPr txBox="1">
            <a:spLocks noChangeArrowheads="1"/>
          </p:cNvSpPr>
          <p:nvPr/>
        </p:nvSpPr>
        <p:spPr bwMode="auto">
          <a:xfrm>
            <a:off x="5364163" y="4005263"/>
            <a:ext cx="3600450" cy="1768475"/>
          </a:xfrm>
          <a:prstGeom prst="rect">
            <a:avLst/>
          </a:prstGeom>
          <a:noFill/>
          <a:ln w="9525">
            <a:noFill/>
            <a:miter lim="800000"/>
            <a:headEnd/>
            <a:tailEnd/>
          </a:ln>
          <a:effectLst/>
        </p:spPr>
        <p:txBody>
          <a:bodyPr>
            <a:spAutoFit/>
          </a:bodyPr>
          <a:lstStyle/>
          <a:p>
            <a:pPr>
              <a:spcBef>
                <a:spcPct val="50000"/>
              </a:spcBef>
            </a:pPr>
            <a:r>
              <a:rPr lang="ru-RU" sz="2000"/>
              <a:t>Пестрит шумный масленичный хоровод. Мчатся тройки со звонкими, заливистыми бубенцами.</a:t>
            </a:r>
          </a:p>
          <a:p>
            <a:pPr>
              <a:spcBef>
                <a:spcPct val="50000"/>
              </a:spcBef>
            </a:pPr>
            <a:endParaRPr lang="ru-RU"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7"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0" fill="hold"/>
                                        <p:tgtEl>
                                          <p:spTgt spid="6"/>
                                        </p:tgtEl>
                                        <p:attrNameLst>
                                          <p:attrName>ppt_x</p:attrName>
                                        </p:attrNameLst>
                                      </p:cBhvr>
                                      <p:tavLst>
                                        <p:tav tm="0">
                                          <p:val>
                                            <p:strVal val="#ppt_x"/>
                                          </p:val>
                                        </p:tav>
                                        <p:tav tm="100000">
                                          <p:val>
                                            <p:strVal val="#ppt_x"/>
                                          </p:val>
                                        </p:tav>
                                      </p:tavLst>
                                    </p:anim>
                                    <p:anim calcmode="lin" valueType="num">
                                      <p:cBhvr additive="base">
                                        <p:cTn id="14" dur="5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i="1" dirty="0" smtClean="0"/>
              <a:t>Март - Песнь жаворонка</a:t>
            </a:r>
            <a:endParaRPr lang="ru-RU" dirty="0"/>
          </a:p>
        </p:txBody>
      </p:sp>
      <p:sp>
        <p:nvSpPr>
          <p:cNvPr id="5" name="Text Box 10"/>
          <p:cNvSpPr txBox="1">
            <a:spLocks noGrp="1" noChangeArrowheads="1"/>
          </p:cNvSpPr>
          <p:nvPr>
            <p:ph idx="1"/>
          </p:nvPr>
        </p:nvSpPr>
        <p:spPr bwMode="auto">
          <a:xfrm>
            <a:off x="500034" y="1214422"/>
            <a:ext cx="8229600" cy="2062103"/>
          </a:xfrm>
          <a:prstGeom prst="rect">
            <a:avLst/>
          </a:prstGeom>
          <a:noFill/>
          <a:ln w="9525">
            <a:noFill/>
            <a:miter lim="800000"/>
            <a:headEnd/>
            <a:tailEnd/>
          </a:ln>
          <a:effectLst/>
        </p:spPr>
        <p:txBody>
          <a:bodyPr>
            <a:spAutoFit/>
          </a:bodyPr>
          <a:lstStyle/>
          <a:p>
            <a:pPr>
              <a:buNone/>
            </a:pPr>
            <a:r>
              <a:rPr lang="ru-RU" dirty="0"/>
              <a:t>  </a:t>
            </a:r>
            <a:r>
              <a:rPr lang="ru-RU" sz="2000" dirty="0"/>
              <a:t>Поле зыблется цветами,</a:t>
            </a:r>
          </a:p>
          <a:p>
            <a:pPr>
              <a:buNone/>
            </a:pPr>
            <a:r>
              <a:rPr lang="ru-RU" sz="2000" dirty="0"/>
              <a:t>   В небе вьются света волны,</a:t>
            </a:r>
          </a:p>
          <a:p>
            <a:pPr>
              <a:buNone/>
            </a:pPr>
            <a:r>
              <a:rPr lang="ru-RU" sz="2000" dirty="0"/>
              <a:t>   Вешних жаворонков пенья</a:t>
            </a:r>
          </a:p>
          <a:p>
            <a:pPr>
              <a:buNone/>
            </a:pPr>
            <a:r>
              <a:rPr lang="ru-RU" sz="2000" dirty="0"/>
              <a:t>   Голубые бездны полны.</a:t>
            </a:r>
          </a:p>
          <a:p>
            <a:pPr>
              <a:buNone/>
            </a:pPr>
            <a:r>
              <a:rPr lang="ru-RU" sz="2000" dirty="0"/>
              <a:t>                    А. Майков</a:t>
            </a:r>
          </a:p>
        </p:txBody>
      </p:sp>
      <p:pic>
        <p:nvPicPr>
          <p:cNvPr id="6" name="Picture 16" descr="picture"/>
          <p:cNvPicPr preferRelativeResize="0">
            <a:picLocks noChangeArrowheads="1"/>
          </p:cNvPicPr>
          <p:nvPr/>
        </p:nvPicPr>
        <p:blipFill>
          <a:blip r:embed="rId2"/>
          <a:srcRect/>
          <a:stretch>
            <a:fillRect/>
          </a:stretch>
        </p:blipFill>
        <p:spPr>
          <a:xfrm>
            <a:off x="714348" y="3286124"/>
            <a:ext cx="2735263" cy="2087562"/>
          </a:xfrm>
          <a:prstGeom prst="rect">
            <a:avLst/>
          </a:prstGeom>
          <a:solidFill>
            <a:srgbClr val="FFFFFF"/>
          </a:solidFill>
          <a:ln>
            <a:solidFill>
              <a:srgbClr val="000000"/>
            </a:solidFill>
            <a:round/>
          </a:ln>
        </p:spPr>
      </p:pic>
      <p:pic>
        <p:nvPicPr>
          <p:cNvPr id="7" name="Picture 12" descr="picture"/>
          <p:cNvPicPr preferRelativeResize="0">
            <a:picLocks noChangeArrowheads="1"/>
          </p:cNvPicPr>
          <p:nvPr/>
        </p:nvPicPr>
        <p:blipFill>
          <a:blip r:embed="rId3"/>
          <a:srcRect/>
          <a:stretch>
            <a:fillRect/>
          </a:stretch>
        </p:blipFill>
        <p:spPr>
          <a:xfrm>
            <a:off x="4427537" y="1142984"/>
            <a:ext cx="4716463" cy="4032250"/>
          </a:xfrm>
          <a:prstGeom prst="rect">
            <a:avLst/>
          </a:prstGeom>
          <a:solidFill>
            <a:srgbClr val="FFFFFF"/>
          </a:solidFill>
          <a:ln>
            <a:solidFill>
              <a:srgbClr val="000000"/>
            </a:solidFill>
            <a:round/>
          </a:ln>
        </p:spPr>
      </p:pic>
      <p:sp>
        <p:nvSpPr>
          <p:cNvPr id="8" name="Text Box 15"/>
          <p:cNvSpPr txBox="1">
            <a:spLocks noChangeArrowheads="1"/>
          </p:cNvSpPr>
          <p:nvPr/>
        </p:nvSpPr>
        <p:spPr bwMode="auto">
          <a:xfrm>
            <a:off x="323850" y="5300663"/>
            <a:ext cx="3600450" cy="1311275"/>
          </a:xfrm>
          <a:prstGeom prst="rect">
            <a:avLst/>
          </a:prstGeom>
          <a:noFill/>
          <a:ln w="9525">
            <a:noFill/>
            <a:miter lim="800000"/>
            <a:headEnd/>
            <a:tailEnd/>
          </a:ln>
          <a:effectLst/>
        </p:spPr>
        <p:txBody>
          <a:bodyPr>
            <a:spAutoFit/>
          </a:bodyPr>
          <a:lstStyle/>
          <a:p>
            <a:pPr>
              <a:spcBef>
                <a:spcPct val="50000"/>
              </a:spcBef>
            </a:pPr>
            <a:r>
              <a:rPr lang="ru-RU" sz="2000" dirty="0"/>
              <a:t>Пьеса наполнена светлым, лирическим чувством, передаёт настроение ожидания весны.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checkerboard(across)">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i="1" dirty="0" smtClean="0"/>
              <a:t>Апрель - Подснежник</a:t>
            </a:r>
            <a:endParaRPr lang="ru-RU" dirty="0"/>
          </a:p>
        </p:txBody>
      </p:sp>
      <p:pic>
        <p:nvPicPr>
          <p:cNvPr id="4" name="Picture 7" descr="picture"/>
          <p:cNvPicPr preferRelativeResize="0">
            <a:picLocks noGrp="1" noChangeArrowheads="1"/>
          </p:cNvPicPr>
          <p:nvPr>
            <p:ph idx="1"/>
          </p:nvPr>
        </p:nvPicPr>
        <p:blipFill>
          <a:blip r:embed="rId2"/>
          <a:srcRect/>
          <a:stretch>
            <a:fillRect/>
          </a:stretch>
        </p:blipFill>
        <p:spPr>
          <a:xfrm>
            <a:off x="0" y="1500174"/>
            <a:ext cx="4786314" cy="5357826"/>
          </a:xfrm>
          <a:solidFill>
            <a:srgbClr val="FFFFFF"/>
          </a:solidFill>
          <a:ln>
            <a:solidFill>
              <a:srgbClr val="000000"/>
            </a:solidFill>
            <a:round/>
          </a:ln>
        </p:spPr>
      </p:pic>
      <p:sp>
        <p:nvSpPr>
          <p:cNvPr id="5" name="Text Box 9"/>
          <p:cNvSpPr txBox="1">
            <a:spLocks noChangeArrowheads="1"/>
          </p:cNvSpPr>
          <p:nvPr/>
        </p:nvSpPr>
        <p:spPr bwMode="auto">
          <a:xfrm>
            <a:off x="5435600" y="1762125"/>
            <a:ext cx="3313113" cy="1735138"/>
          </a:xfrm>
          <a:prstGeom prst="rect">
            <a:avLst/>
          </a:prstGeom>
          <a:noFill/>
          <a:ln w="9525">
            <a:noFill/>
            <a:miter lim="800000"/>
            <a:headEnd/>
            <a:tailEnd/>
          </a:ln>
          <a:effectLst/>
        </p:spPr>
        <p:txBody>
          <a:bodyPr>
            <a:spAutoFit/>
          </a:bodyPr>
          <a:lstStyle/>
          <a:p>
            <a:pPr>
              <a:spcBef>
                <a:spcPct val="50000"/>
              </a:spcBef>
            </a:pPr>
            <a:r>
              <a:rPr lang="ru-RU" sz="2400" dirty="0"/>
              <a:t>Голубенький, чистый подснежник- цветок,</a:t>
            </a:r>
          </a:p>
          <a:p>
            <a:pPr>
              <a:spcBef>
                <a:spcPct val="50000"/>
              </a:spcBef>
            </a:pPr>
            <a:r>
              <a:rPr lang="ru-RU" sz="2400" dirty="0"/>
              <a:t>А подле сквозистый последний снежок.</a:t>
            </a:r>
          </a:p>
        </p:txBody>
      </p:sp>
      <p:sp>
        <p:nvSpPr>
          <p:cNvPr id="6" name="Text Box 10"/>
          <p:cNvSpPr txBox="1">
            <a:spLocks noChangeArrowheads="1"/>
          </p:cNvSpPr>
          <p:nvPr/>
        </p:nvSpPr>
        <p:spPr bwMode="auto">
          <a:xfrm>
            <a:off x="5292725" y="4005263"/>
            <a:ext cx="3529013" cy="2225675"/>
          </a:xfrm>
          <a:prstGeom prst="rect">
            <a:avLst/>
          </a:prstGeom>
          <a:noFill/>
          <a:ln w="9525">
            <a:noFill/>
            <a:miter lim="800000"/>
            <a:headEnd/>
            <a:tailEnd/>
          </a:ln>
          <a:effectLst/>
        </p:spPr>
        <p:txBody>
          <a:bodyPr>
            <a:spAutoFit/>
          </a:bodyPr>
          <a:lstStyle/>
          <a:p>
            <a:pPr>
              <a:spcBef>
                <a:spcPct val="50000"/>
              </a:spcBef>
            </a:pPr>
            <a:r>
              <a:rPr lang="ru-RU" sz="2000" dirty="0"/>
              <a:t>Волнующе радостное, трепетное, устремлённое навстречу солнцу, надеждам и счастью упоение расцветающей природой, воодушевление и подъём духа.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heckerboard(across)">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i="1" dirty="0" smtClean="0"/>
              <a:t>Май - Белые ночи</a:t>
            </a:r>
            <a:endParaRPr lang="ru-RU" dirty="0"/>
          </a:p>
        </p:txBody>
      </p:sp>
      <p:sp>
        <p:nvSpPr>
          <p:cNvPr id="5" name="Rectangle 7"/>
          <p:cNvSpPr>
            <a:spLocks noGrp="1" noChangeArrowheads="1"/>
          </p:cNvSpPr>
          <p:nvPr>
            <p:ph idx="1"/>
          </p:nvPr>
        </p:nvSpPr>
        <p:spPr bwMode="auto">
          <a:xfrm>
            <a:off x="-428660" y="1500174"/>
            <a:ext cx="5900750" cy="1877437"/>
          </a:xfrm>
          <a:prstGeom prst="rect">
            <a:avLst/>
          </a:prstGeom>
          <a:noFill/>
          <a:ln w="9525">
            <a:noFill/>
            <a:miter lim="800000"/>
            <a:headEnd/>
            <a:tailEnd/>
          </a:ln>
          <a:effectLst/>
        </p:spPr>
        <p:txBody>
          <a:bodyPr wrap="square" anchor="ctr">
            <a:spAutoFit/>
          </a:bodyPr>
          <a:lstStyle/>
          <a:p>
            <a:pPr algn="ctr">
              <a:buNone/>
            </a:pPr>
            <a:r>
              <a:rPr lang="ru-RU" sz="2000" dirty="0"/>
              <a:t>Какая ночь! На всём какая нега!</a:t>
            </a:r>
          </a:p>
          <a:p>
            <a:pPr algn="ctr">
              <a:buNone/>
            </a:pPr>
            <a:r>
              <a:rPr lang="ru-RU" sz="2000" dirty="0"/>
              <a:t>     Благодарю родной полночный край!</a:t>
            </a:r>
          </a:p>
          <a:p>
            <a:pPr algn="ctr">
              <a:buNone/>
            </a:pPr>
            <a:r>
              <a:rPr lang="ru-RU" sz="2000" dirty="0"/>
              <a:t>     Из царства льдов, из царства вьюг и снега</a:t>
            </a:r>
          </a:p>
          <a:p>
            <a:pPr algn="ctr">
              <a:buNone/>
            </a:pPr>
            <a:r>
              <a:rPr lang="ru-RU" sz="2000" dirty="0"/>
              <a:t>   Как свеж и чист твой вылетает май.</a:t>
            </a:r>
          </a:p>
          <a:p>
            <a:pPr algn="ctr">
              <a:buNone/>
            </a:pPr>
            <a:r>
              <a:rPr lang="ru-RU" sz="2000" dirty="0"/>
              <a:t>                               А. Фет</a:t>
            </a:r>
          </a:p>
        </p:txBody>
      </p:sp>
      <p:pic>
        <p:nvPicPr>
          <p:cNvPr id="6" name="Picture 5" descr="picture"/>
          <p:cNvPicPr preferRelativeResize="0">
            <a:picLocks noChangeArrowheads="1"/>
          </p:cNvPicPr>
          <p:nvPr/>
        </p:nvPicPr>
        <p:blipFill>
          <a:blip r:embed="rId2"/>
          <a:srcRect/>
          <a:stretch>
            <a:fillRect/>
          </a:stretch>
        </p:blipFill>
        <p:spPr>
          <a:xfrm>
            <a:off x="5000629" y="1214422"/>
            <a:ext cx="4143372" cy="5643578"/>
          </a:xfrm>
          <a:prstGeom prst="rect">
            <a:avLst/>
          </a:prstGeom>
          <a:solidFill>
            <a:srgbClr val="FFFFFF"/>
          </a:solidFill>
          <a:ln>
            <a:solidFill>
              <a:srgbClr val="000000"/>
            </a:solidFill>
            <a:round/>
          </a:ln>
        </p:spPr>
      </p:pic>
      <p:sp>
        <p:nvSpPr>
          <p:cNvPr id="7" name="Text Box 8"/>
          <p:cNvSpPr txBox="1">
            <a:spLocks noChangeArrowheads="1"/>
          </p:cNvSpPr>
          <p:nvPr/>
        </p:nvSpPr>
        <p:spPr bwMode="auto">
          <a:xfrm>
            <a:off x="250825" y="4652963"/>
            <a:ext cx="4464050" cy="1006475"/>
          </a:xfrm>
          <a:prstGeom prst="rect">
            <a:avLst/>
          </a:prstGeom>
          <a:noFill/>
          <a:ln w="9525">
            <a:noFill/>
            <a:miter lim="800000"/>
            <a:headEnd/>
            <a:tailEnd/>
          </a:ln>
          <a:effectLst/>
        </p:spPr>
        <p:txBody>
          <a:bodyPr>
            <a:spAutoFit/>
          </a:bodyPr>
          <a:lstStyle/>
          <a:p>
            <a:pPr>
              <a:spcBef>
                <a:spcPct val="50000"/>
              </a:spcBef>
            </a:pPr>
            <a:r>
              <a:rPr lang="ru-RU" sz="2000" dirty="0"/>
              <a:t>Элегическая мечтательность и размышления, грусть и надежда, светлая радость и порыв к счастью.</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i="1" dirty="0" smtClean="0"/>
              <a:t>Июнь - Баркарола</a:t>
            </a:r>
            <a:endParaRPr lang="ru-RU" dirty="0"/>
          </a:p>
        </p:txBody>
      </p:sp>
      <p:pic>
        <p:nvPicPr>
          <p:cNvPr id="4" name="Picture 4" descr="picture"/>
          <p:cNvPicPr preferRelativeResize="0">
            <a:picLocks noGrp="1" noChangeArrowheads="1"/>
          </p:cNvPicPr>
          <p:nvPr>
            <p:ph idx="1"/>
          </p:nvPr>
        </p:nvPicPr>
        <p:blipFill>
          <a:blip r:embed="rId2"/>
          <a:srcRect/>
          <a:stretch>
            <a:fillRect/>
          </a:stretch>
        </p:blipFill>
        <p:spPr>
          <a:xfrm>
            <a:off x="0" y="1214422"/>
            <a:ext cx="3643306" cy="5643578"/>
          </a:xfrm>
          <a:solidFill>
            <a:srgbClr val="FFFFFF"/>
          </a:solidFill>
          <a:ln>
            <a:solidFill>
              <a:srgbClr val="000000"/>
            </a:solidFill>
            <a:round/>
          </a:ln>
        </p:spPr>
      </p:pic>
      <p:sp>
        <p:nvSpPr>
          <p:cNvPr id="5" name="Rectangle 6"/>
          <p:cNvSpPr>
            <a:spLocks noChangeArrowheads="1"/>
          </p:cNvSpPr>
          <p:nvPr/>
        </p:nvSpPr>
        <p:spPr bwMode="auto">
          <a:xfrm>
            <a:off x="3810000" y="1482725"/>
            <a:ext cx="4826000" cy="1616075"/>
          </a:xfrm>
          <a:prstGeom prst="rect">
            <a:avLst/>
          </a:prstGeom>
          <a:noFill/>
          <a:ln w="9525">
            <a:noFill/>
            <a:miter lim="800000"/>
            <a:headEnd/>
            <a:tailEnd/>
          </a:ln>
          <a:effectLst/>
        </p:spPr>
        <p:txBody>
          <a:bodyPr wrap="none" anchor="ctr">
            <a:spAutoFit/>
          </a:bodyPr>
          <a:lstStyle/>
          <a:p>
            <a:pPr algn="ctr"/>
            <a:r>
              <a:rPr lang="ru-RU" dirty="0"/>
              <a:t>	</a:t>
            </a:r>
            <a:r>
              <a:rPr lang="ru-RU" sz="2000" dirty="0"/>
              <a:t>Выйдем на берег, там волны</a:t>
            </a:r>
          </a:p>
          <a:p>
            <a:pPr algn="ctr"/>
            <a:r>
              <a:rPr lang="ru-RU" sz="2000" dirty="0"/>
              <a:t>    Ноги нам будут лобзать,</a:t>
            </a:r>
          </a:p>
          <a:p>
            <a:pPr algn="ctr"/>
            <a:r>
              <a:rPr lang="ru-RU" sz="2000" dirty="0"/>
              <a:t>	Звёзды с таинственной грустью</a:t>
            </a:r>
          </a:p>
          <a:p>
            <a:pPr algn="ctr"/>
            <a:r>
              <a:rPr lang="ru-RU" sz="2000" dirty="0"/>
              <a:t>Будут над нами сиять.</a:t>
            </a:r>
          </a:p>
          <a:p>
            <a:pPr algn="ctr"/>
            <a:r>
              <a:rPr lang="ru-RU" sz="2000" dirty="0"/>
              <a:t>                           А. Плещеев</a:t>
            </a:r>
          </a:p>
        </p:txBody>
      </p:sp>
      <p:sp>
        <p:nvSpPr>
          <p:cNvPr id="6" name="Text Box 8"/>
          <p:cNvSpPr txBox="1">
            <a:spLocks noChangeArrowheads="1"/>
          </p:cNvSpPr>
          <p:nvPr/>
        </p:nvSpPr>
        <p:spPr bwMode="auto">
          <a:xfrm>
            <a:off x="3851275" y="4067175"/>
            <a:ext cx="5292725" cy="2225675"/>
          </a:xfrm>
          <a:prstGeom prst="rect">
            <a:avLst/>
          </a:prstGeom>
          <a:noFill/>
          <a:ln w="9525">
            <a:noFill/>
            <a:miter lim="800000"/>
            <a:headEnd/>
            <a:tailEnd/>
          </a:ln>
          <a:effectLst/>
        </p:spPr>
        <p:txBody>
          <a:bodyPr>
            <a:spAutoFit/>
          </a:bodyPr>
          <a:lstStyle/>
          <a:p>
            <a:pPr>
              <a:spcBef>
                <a:spcPct val="50000"/>
              </a:spcBef>
            </a:pPr>
            <a:r>
              <a:rPr lang="ru-RU" sz="2000" dirty="0"/>
              <a:t>Баркарола- песня гондольера- лодочника.</a:t>
            </a:r>
          </a:p>
          <a:p>
            <a:pPr>
              <a:spcBef>
                <a:spcPct val="50000"/>
              </a:spcBef>
            </a:pPr>
            <a:r>
              <a:rPr lang="ru-RU" sz="2000" dirty="0"/>
              <a:t>Пьеса рисует душевное состояние человека, очарованного красотой летней ночи.</a:t>
            </a:r>
          </a:p>
          <a:p>
            <a:pPr>
              <a:spcBef>
                <a:spcPct val="50000"/>
              </a:spcBef>
            </a:pPr>
            <a:r>
              <a:rPr lang="ru-RU" sz="2000" dirty="0"/>
              <a:t>Спокойно, плавно течёт мелодия на фоне плеска волн.</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i="1" dirty="0" smtClean="0"/>
              <a:t>Июль - Песнь косаря</a:t>
            </a:r>
            <a:endParaRPr lang="ru-RU" dirty="0"/>
          </a:p>
        </p:txBody>
      </p:sp>
      <p:sp>
        <p:nvSpPr>
          <p:cNvPr id="4" name="Rectangle 7"/>
          <p:cNvSpPr>
            <a:spLocks noGrp="1" noChangeArrowheads="1"/>
          </p:cNvSpPr>
          <p:nvPr>
            <p:ph idx="1"/>
          </p:nvPr>
        </p:nvSpPr>
        <p:spPr bwMode="auto">
          <a:xfrm>
            <a:off x="457200" y="1600200"/>
            <a:ext cx="2496196" cy="2246769"/>
          </a:xfrm>
          <a:prstGeom prst="rect">
            <a:avLst/>
          </a:prstGeom>
          <a:noFill/>
          <a:ln w="9525">
            <a:noFill/>
            <a:miter lim="800000"/>
            <a:headEnd/>
            <a:tailEnd/>
          </a:ln>
          <a:effectLst/>
        </p:spPr>
        <p:txBody>
          <a:bodyPr wrap="none" anchor="ctr">
            <a:spAutoFit/>
          </a:bodyPr>
          <a:lstStyle/>
          <a:p>
            <a:pPr>
              <a:buNone/>
            </a:pPr>
            <a:r>
              <a:rPr lang="ru-RU" sz="2000" dirty="0"/>
              <a:t>Раззудись, плечо,</a:t>
            </a:r>
          </a:p>
          <a:p>
            <a:pPr>
              <a:buNone/>
            </a:pPr>
            <a:r>
              <a:rPr lang="ru-RU" sz="2000" dirty="0"/>
              <a:t>Размахнись, рука!</a:t>
            </a:r>
          </a:p>
          <a:p>
            <a:pPr>
              <a:buNone/>
            </a:pPr>
            <a:r>
              <a:rPr lang="ru-RU" sz="2000" dirty="0"/>
              <a:t>Ты пахни в лицо,</a:t>
            </a:r>
          </a:p>
          <a:p>
            <a:pPr>
              <a:buNone/>
            </a:pPr>
            <a:r>
              <a:rPr lang="ru-RU" sz="2000" dirty="0"/>
              <a:t>Ветер с полудня!</a:t>
            </a:r>
          </a:p>
          <a:p>
            <a:pPr>
              <a:buNone/>
            </a:pPr>
            <a:r>
              <a:rPr lang="ru-RU" sz="2000" dirty="0"/>
              <a:t>              А. Кольцов</a:t>
            </a:r>
          </a:p>
          <a:p>
            <a:pPr algn="ctr" eaLnBrk="0" hangingPunct="0"/>
            <a:endParaRPr lang="ru-RU" sz="2000" dirty="0">
              <a:latin typeface="Arial" charset="0"/>
            </a:endParaRPr>
          </a:p>
        </p:txBody>
      </p:sp>
      <p:sp>
        <p:nvSpPr>
          <p:cNvPr id="5" name="Text Box 9"/>
          <p:cNvSpPr txBox="1">
            <a:spLocks noChangeArrowheads="1"/>
          </p:cNvSpPr>
          <p:nvPr/>
        </p:nvSpPr>
        <p:spPr bwMode="auto">
          <a:xfrm>
            <a:off x="214282" y="3841790"/>
            <a:ext cx="2952750" cy="3016210"/>
          </a:xfrm>
          <a:prstGeom prst="rect">
            <a:avLst/>
          </a:prstGeom>
          <a:noFill/>
          <a:ln w="9525">
            <a:noFill/>
            <a:miter lim="800000"/>
            <a:headEnd/>
            <a:tailEnd/>
          </a:ln>
          <a:effectLst/>
        </p:spPr>
        <p:txBody>
          <a:bodyPr wrap="square">
            <a:spAutoFit/>
          </a:bodyPr>
          <a:lstStyle/>
          <a:p>
            <a:pPr>
              <a:spcBef>
                <a:spcPct val="50000"/>
              </a:spcBef>
            </a:pPr>
            <a:r>
              <a:rPr lang="ru-RU" sz="2000" dirty="0"/>
              <a:t>Льются над безбрежным степным привольем песни косарей.</a:t>
            </a:r>
          </a:p>
          <a:p>
            <a:pPr>
              <a:spcBef>
                <a:spcPct val="50000"/>
              </a:spcBef>
            </a:pPr>
            <a:r>
              <a:rPr lang="ru-RU" sz="2000" dirty="0"/>
              <a:t>В жаркий июльский день хорошо брести пыльным полевым просёлком, отдавшись во власть солнца, ветра, ароматов цветущих трав.</a:t>
            </a:r>
          </a:p>
        </p:txBody>
      </p:sp>
      <p:pic>
        <p:nvPicPr>
          <p:cNvPr id="6" name="Picture 4" descr="picture"/>
          <p:cNvPicPr preferRelativeResize="0">
            <a:picLocks noChangeArrowheads="1"/>
          </p:cNvPicPr>
          <p:nvPr/>
        </p:nvPicPr>
        <p:blipFill>
          <a:blip r:embed="rId2"/>
          <a:srcRect/>
          <a:stretch>
            <a:fillRect/>
          </a:stretch>
        </p:blipFill>
        <p:spPr>
          <a:xfrm>
            <a:off x="3071802" y="1357298"/>
            <a:ext cx="6072198" cy="5357850"/>
          </a:xfrm>
          <a:prstGeom prst="rect">
            <a:avLst/>
          </a:prstGeom>
          <a:solidFill>
            <a:srgbClr val="FFFFFF"/>
          </a:solidFill>
          <a:ln>
            <a:solidFill>
              <a:srgbClr val="000000"/>
            </a:solidFill>
            <a:rou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385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i="1" dirty="0" smtClean="0"/>
              <a:t>Август - Жатва</a:t>
            </a:r>
            <a:endParaRPr lang="ru-RU" dirty="0"/>
          </a:p>
        </p:txBody>
      </p:sp>
      <p:sp>
        <p:nvSpPr>
          <p:cNvPr id="5" name="Rectangle 3"/>
          <p:cNvSpPr>
            <a:spLocks noGrp="1" noChangeArrowheads="1"/>
          </p:cNvSpPr>
          <p:nvPr>
            <p:ph idx="1"/>
          </p:nvPr>
        </p:nvSpPr>
        <p:spPr/>
        <p:txBody>
          <a:bodyPr/>
          <a:lstStyle/>
          <a:p>
            <a:pPr>
              <a:lnSpc>
                <a:spcPct val="80000"/>
              </a:lnSpc>
              <a:buFont typeface="Wingdings" pitchFamily="2" charset="2"/>
              <a:buNone/>
            </a:pPr>
            <a:r>
              <a:rPr lang="ru-RU" sz="1800" dirty="0"/>
              <a:t>Люди семьями </a:t>
            </a:r>
            <a:r>
              <a:rPr lang="ru-RU" sz="1800" dirty="0" err="1"/>
              <a:t>принялися</a:t>
            </a:r>
            <a:r>
              <a:rPr lang="ru-RU" sz="1800" dirty="0"/>
              <a:t> жать,</a:t>
            </a:r>
          </a:p>
          <a:p>
            <a:pPr>
              <a:lnSpc>
                <a:spcPct val="80000"/>
              </a:lnSpc>
              <a:buFont typeface="Wingdings" pitchFamily="2" charset="2"/>
              <a:buNone/>
            </a:pPr>
            <a:r>
              <a:rPr lang="ru-RU" sz="1800" dirty="0"/>
              <a:t>Косить под корень</a:t>
            </a:r>
          </a:p>
          <a:p>
            <a:pPr>
              <a:lnSpc>
                <a:spcPct val="80000"/>
              </a:lnSpc>
              <a:buFont typeface="Wingdings" pitchFamily="2" charset="2"/>
              <a:buNone/>
            </a:pPr>
            <a:r>
              <a:rPr lang="ru-RU" sz="1800" dirty="0"/>
              <a:t>Рожь высокую!</a:t>
            </a:r>
          </a:p>
          <a:p>
            <a:pPr>
              <a:lnSpc>
                <a:spcPct val="80000"/>
              </a:lnSpc>
              <a:buFont typeface="Wingdings" pitchFamily="2" charset="2"/>
              <a:buNone/>
            </a:pPr>
            <a:r>
              <a:rPr lang="ru-RU" sz="1800" dirty="0"/>
              <a:t>В копны частые снопы сложены,</a:t>
            </a:r>
          </a:p>
          <a:p>
            <a:pPr>
              <a:lnSpc>
                <a:spcPct val="80000"/>
              </a:lnSpc>
              <a:buFont typeface="Wingdings" pitchFamily="2" charset="2"/>
              <a:buNone/>
            </a:pPr>
            <a:r>
              <a:rPr lang="ru-RU" sz="1800" dirty="0"/>
              <a:t>От возов всю ночь </a:t>
            </a:r>
            <a:r>
              <a:rPr lang="ru-RU" sz="1800" dirty="0" err="1" smtClean="0"/>
              <a:t>скрыпит</a:t>
            </a:r>
            <a:r>
              <a:rPr lang="ru-RU" sz="1800" dirty="0" smtClean="0"/>
              <a:t> музыка.</a:t>
            </a:r>
          </a:p>
          <a:p>
            <a:pPr>
              <a:lnSpc>
                <a:spcPct val="80000"/>
              </a:lnSpc>
              <a:buFont typeface="Wingdings" pitchFamily="2" charset="2"/>
              <a:buNone/>
            </a:pPr>
            <a:r>
              <a:rPr lang="ru-RU" sz="1800" dirty="0" smtClean="0"/>
              <a:t>А</a:t>
            </a:r>
            <a:r>
              <a:rPr lang="ru-RU" sz="1800" dirty="0"/>
              <a:t>. </a:t>
            </a:r>
            <a:r>
              <a:rPr lang="ru-RU" sz="1800" dirty="0" smtClean="0"/>
              <a:t>Кольцов</a:t>
            </a:r>
          </a:p>
          <a:p>
            <a:pPr>
              <a:lnSpc>
                <a:spcPct val="80000"/>
              </a:lnSpc>
              <a:buFont typeface="Wingdings" pitchFamily="2" charset="2"/>
              <a:buNone/>
            </a:pPr>
            <a:endParaRPr lang="ru-RU" sz="1800" dirty="0" smtClean="0"/>
          </a:p>
          <a:p>
            <a:pPr>
              <a:lnSpc>
                <a:spcPct val="80000"/>
              </a:lnSpc>
              <a:buFont typeface="Wingdings" pitchFamily="2" charset="2"/>
              <a:buNone/>
            </a:pPr>
            <a:endParaRPr lang="ru-RU" sz="1800" dirty="0"/>
          </a:p>
        </p:txBody>
      </p:sp>
      <p:sp>
        <p:nvSpPr>
          <p:cNvPr id="6" name="Text Box 7"/>
          <p:cNvSpPr txBox="1">
            <a:spLocks noChangeArrowheads="1"/>
          </p:cNvSpPr>
          <p:nvPr/>
        </p:nvSpPr>
        <p:spPr bwMode="auto">
          <a:xfrm>
            <a:off x="323850" y="3573463"/>
            <a:ext cx="3600450" cy="2987675"/>
          </a:xfrm>
          <a:prstGeom prst="rect">
            <a:avLst/>
          </a:prstGeom>
          <a:noFill/>
          <a:ln w="9525">
            <a:noFill/>
            <a:miter lim="800000"/>
            <a:headEnd/>
            <a:tailEnd/>
          </a:ln>
          <a:effectLst/>
        </p:spPr>
        <p:txBody>
          <a:bodyPr>
            <a:spAutoFit/>
          </a:bodyPr>
          <a:lstStyle/>
          <a:p>
            <a:pPr>
              <a:spcBef>
                <a:spcPct val="50000"/>
              </a:spcBef>
            </a:pPr>
            <a:r>
              <a:rPr lang="ru-RU" sz="2000" dirty="0"/>
              <a:t>«Жатва» и «Песня косаря» связаны с картинами труда и веселья русских людей.</a:t>
            </a:r>
          </a:p>
          <a:p>
            <a:pPr>
              <a:spcBef>
                <a:spcPct val="50000"/>
              </a:spcBef>
            </a:pPr>
            <a:r>
              <a:rPr lang="ru-RU" sz="2000" dirty="0"/>
              <a:t>Слышатся интонации и ритмы русских народных песен: весёлой плясовой или игровой, хороводной с их удалью, задором и добродушным юмором.</a:t>
            </a:r>
          </a:p>
        </p:txBody>
      </p:sp>
      <p:pic>
        <p:nvPicPr>
          <p:cNvPr id="7" name="Picture 4" descr="picture"/>
          <p:cNvPicPr preferRelativeResize="0">
            <a:picLocks noChangeArrowheads="1"/>
          </p:cNvPicPr>
          <p:nvPr/>
        </p:nvPicPr>
        <p:blipFill>
          <a:blip r:embed="rId2"/>
          <a:srcRect/>
          <a:stretch>
            <a:fillRect/>
          </a:stretch>
        </p:blipFill>
        <p:spPr>
          <a:xfrm>
            <a:off x="4214810" y="1412875"/>
            <a:ext cx="4713290" cy="5230835"/>
          </a:xfrm>
          <a:prstGeom prst="rect">
            <a:avLst/>
          </a:prstGeom>
          <a:solidFill>
            <a:srgbClr val="FFFFFF"/>
          </a:solidFill>
          <a:ln>
            <a:solidFill>
              <a:srgbClr val="000000"/>
            </a:solidFill>
            <a:rou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Scale>
                                      <p:cBhvr>
                                        <p:cTn id="7" dur="1000" decel="50000" fill="hold">
                                          <p:stCondLst>
                                            <p:cond delay="0"/>
                                          </p:stCondLst>
                                        </p:cTn>
                                        <p:tgtEl>
                                          <p:spTgt spid="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xEl>
                                              <p:pRg st="0" end="0"/>
                                            </p:txEl>
                                          </p:spTgt>
                                        </p:tgtEl>
                                        <p:attrNameLst>
                                          <p:attrName>ppt_x</p:attrName>
                                          <p:attrName>ppt_y</p:attrName>
                                        </p:attrNameLst>
                                      </p:cBhvr>
                                    </p:animMotion>
                                    <p:animEffect transition="in" filter="fade">
                                      <p:cBhvr>
                                        <p:cTn id="9" dur="1000"/>
                                        <p:tgtEl>
                                          <p:spTgt spid="5">
                                            <p:txEl>
                                              <p:pRg st="0" end="0"/>
                                            </p:txEl>
                                          </p:spTgt>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Scale>
                                      <p:cBhvr>
                                        <p:cTn id="13" dur="1000" decel="50000" fill="hold">
                                          <p:stCondLst>
                                            <p:cond delay="0"/>
                                          </p:stCondLst>
                                        </p:cTn>
                                        <p:tgtEl>
                                          <p:spTgt spid="5">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
                                            <p:txEl>
                                              <p:pRg st="1" end="1"/>
                                            </p:txEl>
                                          </p:spTgt>
                                        </p:tgtEl>
                                        <p:attrNameLst>
                                          <p:attrName>ppt_x</p:attrName>
                                          <p:attrName>ppt_y</p:attrName>
                                        </p:attrNameLst>
                                      </p:cBhvr>
                                    </p:animMotion>
                                    <p:animEffect transition="in" filter="fade">
                                      <p:cBhvr>
                                        <p:cTn id="15" dur="1000"/>
                                        <p:tgtEl>
                                          <p:spTgt spid="5">
                                            <p:txEl>
                                              <p:pRg st="1" end="1"/>
                                            </p:txEl>
                                          </p:spTgt>
                                        </p:tgtEl>
                                      </p:cBhvr>
                                    </p:animEffect>
                                  </p:childTnLst>
                                </p:cTn>
                              </p:par>
                            </p:childTnLst>
                          </p:cTn>
                        </p:par>
                        <p:par>
                          <p:cTn id="16" fill="hold">
                            <p:stCondLst>
                              <p:cond delay="2000"/>
                            </p:stCondLst>
                            <p:childTnLst>
                              <p:par>
                                <p:cTn id="17" presetID="52" presetClass="entr" presetSubtype="0" fill="hold" grpId="0" nodeType="after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Scale>
                                      <p:cBhvr>
                                        <p:cTn id="19" dur="1000" decel="50000" fill="hold">
                                          <p:stCondLst>
                                            <p:cond delay="0"/>
                                          </p:stCondLst>
                                        </p:cTn>
                                        <p:tgtEl>
                                          <p:spTgt spid="5">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5">
                                            <p:txEl>
                                              <p:pRg st="2" end="2"/>
                                            </p:txEl>
                                          </p:spTgt>
                                        </p:tgtEl>
                                        <p:attrNameLst>
                                          <p:attrName>ppt_x</p:attrName>
                                          <p:attrName>ppt_y</p:attrName>
                                        </p:attrNameLst>
                                      </p:cBhvr>
                                    </p:animMotion>
                                    <p:animEffect transition="in" filter="fade">
                                      <p:cBhvr>
                                        <p:cTn id="21" dur="1000"/>
                                        <p:tgtEl>
                                          <p:spTgt spid="5">
                                            <p:txEl>
                                              <p:pRg st="2" end="2"/>
                                            </p:txEl>
                                          </p:spTgt>
                                        </p:tgtEl>
                                      </p:cBhvr>
                                    </p:animEffect>
                                  </p:childTnLst>
                                </p:cTn>
                              </p:par>
                            </p:childTnLst>
                          </p:cTn>
                        </p:par>
                        <p:par>
                          <p:cTn id="22" fill="hold">
                            <p:stCondLst>
                              <p:cond delay="3000"/>
                            </p:stCondLst>
                            <p:childTnLst>
                              <p:par>
                                <p:cTn id="23" presetID="52" presetClass="entr" presetSubtype="0" fill="hold" grpId="0" nodeType="after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Scale>
                                      <p:cBhvr>
                                        <p:cTn id="25" dur="1000" decel="50000" fill="hold">
                                          <p:stCondLst>
                                            <p:cond delay="0"/>
                                          </p:stCondLst>
                                        </p:cTn>
                                        <p:tgtEl>
                                          <p:spTgt spid="5">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5">
                                            <p:txEl>
                                              <p:pRg st="3" end="3"/>
                                            </p:txEl>
                                          </p:spTgt>
                                        </p:tgtEl>
                                        <p:attrNameLst>
                                          <p:attrName>ppt_x</p:attrName>
                                          <p:attrName>ppt_y</p:attrName>
                                        </p:attrNameLst>
                                      </p:cBhvr>
                                    </p:animMotion>
                                    <p:animEffect transition="in" filter="fade">
                                      <p:cBhvr>
                                        <p:cTn id="27" dur="1000"/>
                                        <p:tgtEl>
                                          <p:spTgt spid="5">
                                            <p:txEl>
                                              <p:pRg st="3" end="3"/>
                                            </p:txEl>
                                          </p:spTgt>
                                        </p:tgtEl>
                                      </p:cBhvr>
                                    </p:animEffect>
                                  </p:childTnLst>
                                </p:cTn>
                              </p:par>
                            </p:childTnLst>
                          </p:cTn>
                        </p:par>
                        <p:par>
                          <p:cTn id="28" fill="hold">
                            <p:stCondLst>
                              <p:cond delay="4000"/>
                            </p:stCondLst>
                            <p:childTnLst>
                              <p:par>
                                <p:cTn id="29" presetID="52" presetClass="entr" presetSubtype="0" fill="hold" grpId="0" nodeType="after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Scale>
                                      <p:cBhvr>
                                        <p:cTn id="31" dur="1000" decel="50000" fill="hold">
                                          <p:stCondLst>
                                            <p:cond delay="0"/>
                                          </p:stCondLst>
                                        </p:cTn>
                                        <p:tgtEl>
                                          <p:spTgt spid="5">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5">
                                            <p:txEl>
                                              <p:pRg st="4" end="4"/>
                                            </p:txEl>
                                          </p:spTgt>
                                        </p:tgtEl>
                                        <p:attrNameLst>
                                          <p:attrName>ppt_x</p:attrName>
                                          <p:attrName>ppt_y</p:attrName>
                                        </p:attrNameLst>
                                      </p:cBhvr>
                                    </p:animMotion>
                                    <p:animEffect transition="in" filter="fade">
                                      <p:cBhvr>
                                        <p:cTn id="33" dur="1000"/>
                                        <p:tgtEl>
                                          <p:spTgt spid="5">
                                            <p:txEl>
                                              <p:pRg st="4" end="4"/>
                                            </p:txEl>
                                          </p:spTgt>
                                        </p:tgtEl>
                                      </p:cBhvr>
                                    </p:animEffect>
                                  </p:childTnLst>
                                </p:cTn>
                              </p:par>
                            </p:childTnLst>
                          </p:cTn>
                        </p:par>
                        <p:par>
                          <p:cTn id="34" fill="hold">
                            <p:stCondLst>
                              <p:cond delay="5000"/>
                            </p:stCondLst>
                            <p:childTnLst>
                              <p:par>
                                <p:cTn id="35" presetID="52" presetClass="entr" presetSubtype="0" fill="hold" grpId="0" nodeType="after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Scale>
                                      <p:cBhvr>
                                        <p:cTn id="37" dur="1000" decel="50000" fill="hold">
                                          <p:stCondLst>
                                            <p:cond delay="0"/>
                                          </p:stCondLst>
                                        </p:cTn>
                                        <p:tgtEl>
                                          <p:spTgt spid="5">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5">
                                            <p:txEl>
                                              <p:pRg st="5" end="5"/>
                                            </p:txEl>
                                          </p:spTgt>
                                        </p:tgtEl>
                                        <p:attrNameLst>
                                          <p:attrName>ppt_x</p:attrName>
                                          <p:attrName>ppt_y</p:attrName>
                                        </p:attrNameLst>
                                      </p:cBhvr>
                                    </p:animMotion>
                                    <p:animEffect transition="in" filter="fade">
                                      <p:cBhvr>
                                        <p:cTn id="39" dur="1000"/>
                                        <p:tgtEl>
                                          <p:spTgt spid="5">
                                            <p:txEl>
                                              <p:pRg st="5" end="5"/>
                                            </p:txEl>
                                          </p:spTgt>
                                        </p:tgtEl>
                                      </p:cBhvr>
                                    </p:animEffect>
                                  </p:childTnLst>
                                </p:cTn>
                              </p:par>
                            </p:childTnLst>
                          </p:cTn>
                        </p:par>
                        <p:par>
                          <p:cTn id="40" fill="hold">
                            <p:stCondLst>
                              <p:cond delay="6000"/>
                            </p:stCondLst>
                            <p:childTnLst>
                              <p:par>
                                <p:cTn id="41" presetID="14" presetClass="entr" presetSubtype="10"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randombar(horizontal)">
                                      <p:cBhvr>
                                        <p:cTn id="4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i="1" dirty="0" smtClean="0"/>
              <a:t>Сентябрь - Охота</a:t>
            </a:r>
            <a:endParaRPr lang="ru-RU" dirty="0"/>
          </a:p>
        </p:txBody>
      </p:sp>
      <p:pic>
        <p:nvPicPr>
          <p:cNvPr id="4" name="Picture 4" descr="picture"/>
          <p:cNvPicPr preferRelativeResize="0">
            <a:picLocks noGrp="1" noChangeArrowheads="1"/>
          </p:cNvPicPr>
          <p:nvPr>
            <p:ph idx="1"/>
          </p:nvPr>
        </p:nvPicPr>
        <p:blipFill>
          <a:blip r:embed="rId2"/>
          <a:srcRect/>
          <a:stretch>
            <a:fillRect/>
          </a:stretch>
        </p:blipFill>
        <p:spPr>
          <a:xfrm>
            <a:off x="1" y="1214422"/>
            <a:ext cx="4500562" cy="5643578"/>
          </a:xfrm>
          <a:solidFill>
            <a:srgbClr val="FFFFFF"/>
          </a:solidFill>
          <a:ln>
            <a:solidFill>
              <a:srgbClr val="000000"/>
            </a:solidFill>
            <a:round/>
          </a:ln>
        </p:spPr>
      </p:pic>
      <p:sp>
        <p:nvSpPr>
          <p:cNvPr id="5" name="Rectangle 6"/>
          <p:cNvSpPr>
            <a:spLocks noChangeArrowheads="1"/>
          </p:cNvSpPr>
          <p:nvPr/>
        </p:nvSpPr>
        <p:spPr bwMode="auto">
          <a:xfrm>
            <a:off x="5724525" y="1625600"/>
            <a:ext cx="3541713" cy="1616075"/>
          </a:xfrm>
          <a:prstGeom prst="rect">
            <a:avLst/>
          </a:prstGeom>
          <a:noFill/>
          <a:ln w="9525">
            <a:noFill/>
            <a:miter lim="800000"/>
            <a:headEnd/>
            <a:tailEnd/>
          </a:ln>
          <a:effectLst/>
        </p:spPr>
        <p:txBody>
          <a:bodyPr wrap="none" anchor="ctr">
            <a:spAutoFit/>
          </a:bodyPr>
          <a:lstStyle/>
          <a:p>
            <a:r>
              <a:rPr lang="ru-RU" sz="2000" dirty="0"/>
              <a:t>Пора, пора! Рога трубят;</a:t>
            </a:r>
          </a:p>
          <a:p>
            <a:r>
              <a:rPr lang="ru-RU" sz="2000" dirty="0"/>
              <a:t>Псари в охотничьих уборах</a:t>
            </a:r>
          </a:p>
          <a:p>
            <a:r>
              <a:rPr lang="ru-RU" sz="2000" dirty="0"/>
              <a:t>Чем свет уж на конях сидят;</a:t>
            </a:r>
          </a:p>
          <a:p>
            <a:r>
              <a:rPr lang="ru-RU" sz="2000" dirty="0"/>
              <a:t>Борзые прыгают на сворах.</a:t>
            </a:r>
          </a:p>
          <a:p>
            <a:r>
              <a:rPr lang="ru-RU" sz="2000" dirty="0"/>
              <a:t>                       А. Пушкин</a:t>
            </a:r>
          </a:p>
        </p:txBody>
      </p:sp>
      <p:sp>
        <p:nvSpPr>
          <p:cNvPr id="6" name="Text Box 8"/>
          <p:cNvSpPr txBox="1">
            <a:spLocks noChangeArrowheads="1"/>
          </p:cNvSpPr>
          <p:nvPr/>
        </p:nvSpPr>
        <p:spPr bwMode="auto">
          <a:xfrm>
            <a:off x="5724525" y="3644900"/>
            <a:ext cx="3097213" cy="2378075"/>
          </a:xfrm>
          <a:prstGeom prst="rect">
            <a:avLst/>
          </a:prstGeom>
          <a:noFill/>
          <a:ln w="9525">
            <a:noFill/>
            <a:miter lim="800000"/>
            <a:headEnd/>
            <a:tailEnd/>
          </a:ln>
          <a:effectLst/>
        </p:spPr>
        <p:txBody>
          <a:bodyPr>
            <a:spAutoFit/>
          </a:bodyPr>
          <a:lstStyle/>
          <a:p>
            <a:pPr>
              <a:spcBef>
                <a:spcPct val="50000"/>
              </a:spcBef>
            </a:pPr>
            <a:r>
              <a:rPr lang="ru-RU" sz="2000" dirty="0"/>
              <a:t>Пьеса «Охота» изображает осеннюю потеху - охоту. </a:t>
            </a:r>
          </a:p>
          <a:p>
            <a:pPr>
              <a:spcBef>
                <a:spcPct val="50000"/>
              </a:spcBef>
            </a:pPr>
            <a:r>
              <a:rPr lang="ru-RU" sz="2000" dirty="0"/>
              <a:t>Трубит по утру охотничий рог, чувствуется общее волнение.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heckerboard(across)">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i="1" dirty="0" smtClean="0"/>
              <a:t>Октябрь - Осенняя песнь</a:t>
            </a:r>
            <a:endParaRPr lang="ru-RU" dirty="0"/>
          </a:p>
        </p:txBody>
      </p:sp>
      <p:pic>
        <p:nvPicPr>
          <p:cNvPr id="4" name="Picture 4" descr="picture"/>
          <p:cNvPicPr preferRelativeResize="0">
            <a:picLocks noGrp="1" noChangeArrowheads="1"/>
          </p:cNvPicPr>
          <p:nvPr>
            <p:ph idx="1"/>
          </p:nvPr>
        </p:nvPicPr>
        <p:blipFill>
          <a:blip r:embed="rId2"/>
          <a:srcRect/>
          <a:stretch>
            <a:fillRect/>
          </a:stretch>
        </p:blipFill>
        <p:spPr>
          <a:xfrm>
            <a:off x="0" y="1285860"/>
            <a:ext cx="4857752" cy="5572140"/>
          </a:xfrm>
          <a:solidFill>
            <a:srgbClr val="FFFFFF"/>
          </a:solidFill>
          <a:ln>
            <a:solidFill>
              <a:srgbClr val="000000"/>
            </a:solidFill>
            <a:round/>
          </a:ln>
        </p:spPr>
      </p:pic>
      <p:sp>
        <p:nvSpPr>
          <p:cNvPr id="5" name="Rectangle 6"/>
          <p:cNvSpPr>
            <a:spLocks noChangeArrowheads="1"/>
          </p:cNvSpPr>
          <p:nvPr/>
        </p:nvSpPr>
        <p:spPr bwMode="auto">
          <a:xfrm>
            <a:off x="5076825" y="1557338"/>
            <a:ext cx="4067175" cy="1311275"/>
          </a:xfrm>
          <a:prstGeom prst="rect">
            <a:avLst/>
          </a:prstGeom>
          <a:noFill/>
          <a:ln w="9525">
            <a:noFill/>
            <a:miter lim="800000"/>
            <a:headEnd/>
            <a:tailEnd/>
          </a:ln>
          <a:effectLst/>
        </p:spPr>
        <p:txBody>
          <a:bodyPr anchor="ctr">
            <a:spAutoFit/>
          </a:bodyPr>
          <a:lstStyle/>
          <a:p>
            <a:r>
              <a:rPr lang="ru-RU" sz="2000" dirty="0"/>
              <a:t>Осень, осыпается весь наш бедный сад,</a:t>
            </a:r>
          </a:p>
          <a:p>
            <a:r>
              <a:rPr lang="ru-RU" sz="2000" dirty="0"/>
              <a:t>Листья пожелтевшие по ветру летят…</a:t>
            </a:r>
          </a:p>
        </p:txBody>
      </p:sp>
      <p:sp>
        <p:nvSpPr>
          <p:cNvPr id="6" name="Text Box 7"/>
          <p:cNvSpPr txBox="1">
            <a:spLocks noChangeArrowheads="1"/>
          </p:cNvSpPr>
          <p:nvPr/>
        </p:nvSpPr>
        <p:spPr bwMode="auto">
          <a:xfrm>
            <a:off x="5148263" y="3284538"/>
            <a:ext cx="3671887" cy="2835275"/>
          </a:xfrm>
          <a:prstGeom prst="rect">
            <a:avLst/>
          </a:prstGeom>
          <a:noFill/>
          <a:ln w="9525">
            <a:noFill/>
            <a:miter lim="800000"/>
            <a:headEnd/>
            <a:tailEnd/>
          </a:ln>
          <a:effectLst/>
        </p:spPr>
        <p:txBody>
          <a:bodyPr>
            <a:spAutoFit/>
          </a:bodyPr>
          <a:lstStyle/>
          <a:p>
            <a:pPr>
              <a:spcBef>
                <a:spcPct val="50000"/>
              </a:spcBef>
            </a:pPr>
            <a:r>
              <a:rPr lang="ru-RU" sz="2000" dirty="0"/>
              <a:t>«Осенняя песня» - это элегия в жизни человека, а не только осенняя песня о расставании с уходящим летом, сожаление об увядающей природе. Полна затаённой печали  и глубокого раздумья мелодия этой пьесы.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heckerboard(across)">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i="1" dirty="0" smtClean="0"/>
              <a:t>Ноябрь - На тройке</a:t>
            </a:r>
            <a:endParaRPr lang="ru-RU" dirty="0"/>
          </a:p>
        </p:txBody>
      </p:sp>
      <p:pic>
        <p:nvPicPr>
          <p:cNvPr id="4" name="Picture 4" descr="picture"/>
          <p:cNvPicPr preferRelativeResize="0">
            <a:picLocks noGrp="1" noChangeArrowheads="1"/>
          </p:cNvPicPr>
          <p:nvPr>
            <p:ph idx="1"/>
          </p:nvPr>
        </p:nvPicPr>
        <p:blipFill>
          <a:blip r:embed="rId2"/>
          <a:srcRect/>
          <a:stretch>
            <a:fillRect/>
          </a:stretch>
        </p:blipFill>
        <p:spPr>
          <a:xfrm>
            <a:off x="1" y="1357298"/>
            <a:ext cx="4143372" cy="5500702"/>
          </a:xfrm>
          <a:solidFill>
            <a:srgbClr val="FFFFFF"/>
          </a:solidFill>
          <a:ln>
            <a:solidFill>
              <a:srgbClr val="000000"/>
            </a:solidFill>
            <a:round/>
          </a:ln>
        </p:spPr>
      </p:pic>
      <p:sp>
        <p:nvSpPr>
          <p:cNvPr id="5" name="Rectangle 6"/>
          <p:cNvSpPr>
            <a:spLocks noChangeArrowheads="1"/>
          </p:cNvSpPr>
          <p:nvPr/>
        </p:nvSpPr>
        <p:spPr bwMode="auto">
          <a:xfrm>
            <a:off x="5003800" y="1341438"/>
            <a:ext cx="3989388" cy="1616075"/>
          </a:xfrm>
          <a:prstGeom prst="rect">
            <a:avLst/>
          </a:prstGeom>
          <a:noFill/>
          <a:ln w="9525">
            <a:noFill/>
            <a:miter lim="800000"/>
            <a:headEnd/>
            <a:tailEnd/>
          </a:ln>
          <a:effectLst/>
        </p:spPr>
        <p:txBody>
          <a:bodyPr wrap="none" anchor="ctr">
            <a:spAutoFit/>
          </a:bodyPr>
          <a:lstStyle/>
          <a:p>
            <a:r>
              <a:rPr lang="ru-RU" sz="2000" dirty="0"/>
              <a:t>Не гляди же с тоской на дорогу,</a:t>
            </a:r>
          </a:p>
          <a:p>
            <a:r>
              <a:rPr lang="ru-RU" sz="2000" dirty="0"/>
              <a:t>И за тройкой во след не спеши,</a:t>
            </a:r>
          </a:p>
          <a:p>
            <a:r>
              <a:rPr lang="ru-RU" sz="2000" dirty="0"/>
              <a:t>И тоскливую в сердце тревогу</a:t>
            </a:r>
          </a:p>
          <a:p>
            <a:r>
              <a:rPr lang="ru-RU" sz="2000" dirty="0"/>
              <a:t>Поскорей навсегда заглуши.</a:t>
            </a:r>
          </a:p>
          <a:p>
            <a:r>
              <a:rPr lang="ru-RU" sz="2000" dirty="0"/>
              <a:t>                         Н. Некрасов</a:t>
            </a:r>
          </a:p>
        </p:txBody>
      </p:sp>
      <p:sp>
        <p:nvSpPr>
          <p:cNvPr id="6" name="Text Box 7"/>
          <p:cNvSpPr txBox="1">
            <a:spLocks noChangeArrowheads="1"/>
          </p:cNvSpPr>
          <p:nvPr/>
        </p:nvSpPr>
        <p:spPr bwMode="auto">
          <a:xfrm>
            <a:off x="5219700" y="3217863"/>
            <a:ext cx="3492500" cy="2987675"/>
          </a:xfrm>
          <a:prstGeom prst="rect">
            <a:avLst/>
          </a:prstGeom>
          <a:noFill/>
          <a:ln w="9525">
            <a:noFill/>
            <a:miter lim="800000"/>
            <a:headEnd/>
            <a:tailEnd/>
          </a:ln>
          <a:effectLst/>
        </p:spPr>
        <p:txBody>
          <a:bodyPr>
            <a:spAutoFit/>
          </a:bodyPr>
          <a:lstStyle/>
          <a:p>
            <a:pPr>
              <a:spcBef>
                <a:spcPct val="50000"/>
              </a:spcBef>
            </a:pPr>
            <a:r>
              <a:rPr lang="ru-RU" sz="2000" dirty="0"/>
              <a:t>Эта пьеса одно из самых любимых произведений русских пианистов. </a:t>
            </a:r>
          </a:p>
          <a:p>
            <a:pPr>
              <a:spcBef>
                <a:spcPct val="50000"/>
              </a:spcBef>
            </a:pPr>
            <a:r>
              <a:rPr lang="ru-RU" sz="2000" dirty="0"/>
              <a:t>Это одновременно и яркая изобразительная картина, и стремительное движение в будущее. Порыв к счастью, и вместе с тем раздумье о прошедшем.</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heckerboard(across)">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i="1" dirty="0" smtClean="0"/>
              <a:t>Декабрь - Святки</a:t>
            </a:r>
            <a:endParaRPr lang="ru-RU" dirty="0"/>
          </a:p>
        </p:txBody>
      </p:sp>
      <p:sp>
        <p:nvSpPr>
          <p:cNvPr id="5" name="Rectangle 6"/>
          <p:cNvSpPr>
            <a:spLocks noGrp="1" noChangeArrowheads="1"/>
          </p:cNvSpPr>
          <p:nvPr>
            <p:ph idx="1"/>
          </p:nvPr>
        </p:nvSpPr>
        <p:spPr bwMode="auto">
          <a:xfrm>
            <a:off x="457200" y="1600200"/>
            <a:ext cx="3195170" cy="1877437"/>
          </a:xfrm>
          <a:prstGeom prst="rect">
            <a:avLst/>
          </a:prstGeom>
          <a:noFill/>
          <a:ln w="9525">
            <a:noFill/>
            <a:miter lim="800000"/>
            <a:headEnd/>
            <a:tailEnd/>
          </a:ln>
          <a:effectLst/>
        </p:spPr>
        <p:txBody>
          <a:bodyPr wrap="none" anchor="ctr">
            <a:spAutoFit/>
          </a:bodyPr>
          <a:lstStyle/>
          <a:p>
            <a:pPr>
              <a:buNone/>
            </a:pPr>
            <a:r>
              <a:rPr lang="ru-RU" sz="2000" dirty="0"/>
              <a:t>Раз в крещенский вечерок</a:t>
            </a:r>
          </a:p>
          <a:p>
            <a:pPr>
              <a:buNone/>
            </a:pPr>
            <a:r>
              <a:rPr lang="ru-RU" sz="2000" dirty="0"/>
              <a:t>Девушки гадали:</a:t>
            </a:r>
          </a:p>
          <a:p>
            <a:pPr>
              <a:buNone/>
            </a:pPr>
            <a:r>
              <a:rPr lang="ru-RU" sz="2000" dirty="0"/>
              <a:t>За ворота башмачок, </a:t>
            </a:r>
          </a:p>
          <a:p>
            <a:pPr>
              <a:buNone/>
            </a:pPr>
            <a:r>
              <a:rPr lang="ru-RU" sz="2000" dirty="0"/>
              <a:t>Сняв с ноги, бросали.</a:t>
            </a:r>
          </a:p>
          <a:p>
            <a:pPr>
              <a:buNone/>
            </a:pPr>
            <a:r>
              <a:rPr lang="ru-RU" sz="2000" dirty="0"/>
              <a:t>               </a:t>
            </a:r>
            <a:r>
              <a:rPr lang="ru-RU" sz="2000" dirty="0" smtClean="0"/>
              <a:t>В</a:t>
            </a:r>
            <a:r>
              <a:rPr lang="ru-RU" sz="2000" dirty="0"/>
              <a:t>. Жуковский</a:t>
            </a:r>
          </a:p>
        </p:txBody>
      </p:sp>
      <p:sp>
        <p:nvSpPr>
          <p:cNvPr id="6" name="Text Box 7"/>
          <p:cNvSpPr txBox="1">
            <a:spLocks noChangeArrowheads="1"/>
          </p:cNvSpPr>
          <p:nvPr/>
        </p:nvSpPr>
        <p:spPr bwMode="auto">
          <a:xfrm>
            <a:off x="323850" y="3644900"/>
            <a:ext cx="3095625" cy="2225675"/>
          </a:xfrm>
          <a:prstGeom prst="rect">
            <a:avLst/>
          </a:prstGeom>
          <a:noFill/>
          <a:ln w="9525">
            <a:noFill/>
            <a:miter lim="800000"/>
            <a:headEnd/>
            <a:tailEnd/>
          </a:ln>
          <a:effectLst/>
        </p:spPr>
        <p:txBody>
          <a:bodyPr>
            <a:spAutoFit/>
          </a:bodyPr>
          <a:lstStyle/>
          <a:p>
            <a:pPr>
              <a:spcBef>
                <a:spcPct val="50000"/>
              </a:spcBef>
            </a:pPr>
            <a:r>
              <a:rPr lang="ru-RU" sz="2000" dirty="0"/>
              <a:t>Пьеса написана в излюбленном Чайковским ритме вальса. Мягкий, изящный, слегка взволнованный, романтичный вальс.</a:t>
            </a:r>
          </a:p>
        </p:txBody>
      </p:sp>
      <p:pic>
        <p:nvPicPr>
          <p:cNvPr id="7" name="Picture 4" descr="picture"/>
          <p:cNvPicPr preferRelativeResize="0">
            <a:picLocks noChangeArrowheads="1"/>
          </p:cNvPicPr>
          <p:nvPr/>
        </p:nvPicPr>
        <p:blipFill>
          <a:blip r:embed="rId2"/>
          <a:srcRect/>
          <a:stretch>
            <a:fillRect/>
          </a:stretch>
        </p:blipFill>
        <p:spPr>
          <a:xfrm>
            <a:off x="4037008" y="1214422"/>
            <a:ext cx="5106992" cy="5157787"/>
          </a:xfrm>
          <a:prstGeom prst="rect">
            <a:avLst/>
          </a:prstGeom>
          <a:solidFill>
            <a:srgbClr val="FFFFFF"/>
          </a:solidFill>
          <a:ln>
            <a:solidFill>
              <a:srgbClr val="000000"/>
            </a:solidFill>
            <a:rou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154230"/>
          </a:xfrm>
        </p:spPr>
        <p:txBody>
          <a:bodyPr>
            <a:normAutofit/>
          </a:bodyPr>
          <a:lstStyle/>
          <a:p>
            <a:pPr algn="ctr"/>
            <a:r>
              <a:rPr lang="ru-RU" sz="2000" dirty="0" smtClean="0">
                <a:latin typeface="Times New Roman" pitchFamily="18" charset="0"/>
                <a:cs typeface="Times New Roman" pitchFamily="18" charset="0"/>
              </a:rPr>
              <a:t>В конце 1870-х годов Петр Чайковский ушел из консерватории и поехал за границу. в качестве исполнителя собственных произведений он посещал Германию, Австро-Венгрию,  Францию, Англию, Швейцарию.</a:t>
            </a:r>
            <a:endParaRPr lang="ru-RU" sz="2000" dirty="0"/>
          </a:p>
        </p:txBody>
      </p:sp>
      <p:pic>
        <p:nvPicPr>
          <p:cNvPr id="4" name="Рисунок 11" descr="italy_obcshaya"/>
          <p:cNvPicPr>
            <a:picLocks noGrp="1" noChangeAspect="1" noChangeArrowheads="1"/>
          </p:cNvPicPr>
          <p:nvPr>
            <p:ph idx="1"/>
          </p:nvPr>
        </p:nvPicPr>
        <p:blipFill>
          <a:blip r:embed="rId2"/>
          <a:srcRect/>
          <a:stretch>
            <a:fillRect/>
          </a:stretch>
        </p:blipFill>
        <p:spPr bwMode="auto">
          <a:xfrm>
            <a:off x="714348" y="2143116"/>
            <a:ext cx="7643866" cy="4714884"/>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0" y="0"/>
            <a:ext cx="3732618" cy="6858000"/>
          </a:xfrm>
          <a:prstGeom prst="rect">
            <a:avLst/>
          </a:prstGeom>
          <a:noFill/>
          <a:ln w="9525">
            <a:noFill/>
            <a:miter lim="800000"/>
            <a:headEnd/>
            <a:tailEnd/>
          </a:ln>
          <a:effectLst/>
        </p:spPr>
      </p:pic>
      <p:pic>
        <p:nvPicPr>
          <p:cNvPr id="3" name="Picture 5" descr="Картинка 69 из 2509">
            <a:hlinkClick r:id="rId3"/>
          </p:cNvPr>
          <p:cNvPicPr>
            <a:picLocks noChangeAspect="1" noChangeArrowheads="1"/>
          </p:cNvPicPr>
          <p:nvPr/>
        </p:nvPicPr>
        <p:blipFill>
          <a:blip r:embed="rId4"/>
          <a:srcRect/>
          <a:stretch>
            <a:fillRect/>
          </a:stretch>
        </p:blipFill>
        <p:spPr bwMode="auto">
          <a:xfrm>
            <a:off x="3786182" y="0"/>
            <a:ext cx="5357818" cy="685800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Содержимое 3" descr="гондольеры катающие туристов.bmp"/>
          <p:cNvPicPr>
            <a:picLocks noChangeAspect="1"/>
          </p:cNvPicPr>
          <p:nvPr/>
        </p:nvPicPr>
        <p:blipFill>
          <a:blip r:embed="rId2"/>
          <a:srcRect/>
          <a:stretch>
            <a:fillRect/>
          </a:stretch>
        </p:blipFill>
        <p:spPr bwMode="auto">
          <a:xfrm>
            <a:off x="571472" y="285728"/>
            <a:ext cx="8001056" cy="6286544"/>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011750"/>
          </a:xfrm>
        </p:spPr>
        <p:txBody>
          <a:bodyPr/>
          <a:lstStyle/>
          <a:p>
            <a:pPr algn="ctr"/>
            <a:r>
              <a:rPr lang="ru-RU" dirty="0" smtClean="0"/>
              <a:t>Последние годы жизни Пётр Ильич провёл в Санкт-Петербурге.</a:t>
            </a:r>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83320"/>
          </a:xfrm>
        </p:spPr>
        <p:txBody>
          <a:bodyPr>
            <a:normAutofit/>
          </a:bodyPr>
          <a:lstStyle/>
          <a:p>
            <a:pPr algn="ctr"/>
            <a:r>
              <a:rPr lang="ru-RU" sz="7200" dirty="0" smtClean="0">
                <a:latin typeface="Times New Roman" pitchFamily="18" charset="0"/>
                <a:cs typeface="Times New Roman" pitchFamily="18" charset="0"/>
              </a:rPr>
              <a:t>Увековечение памяти композитора</a:t>
            </a:r>
            <a:endParaRPr lang="ru-RU" sz="7200"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0"/>
            <a:ext cx="8229600" cy="1214422"/>
          </a:xfrm>
        </p:spPr>
        <p:txBody>
          <a:bodyPr>
            <a:noAutofit/>
          </a:bodyPr>
          <a:lstStyle/>
          <a:p>
            <a:pPr algn="ctr"/>
            <a:r>
              <a:rPr lang="ru-RU" sz="2800" dirty="0" smtClean="0">
                <a:latin typeface="Times New Roman" pitchFamily="18" charset="0"/>
                <a:cs typeface="Times New Roman" pitchFamily="18" charset="0"/>
              </a:rPr>
              <a:t>Памятник Петру Чайковскому перед Московской Государственной Консерваторией</a:t>
            </a:r>
            <a:endParaRPr lang="ru-RU" sz="2800" dirty="0">
              <a:latin typeface="Times New Roman" pitchFamily="18" charset="0"/>
              <a:cs typeface="Times New Roman" pitchFamily="18" charset="0"/>
            </a:endParaRPr>
          </a:p>
        </p:txBody>
      </p:sp>
      <p:pic>
        <p:nvPicPr>
          <p:cNvPr id="1026" name="Picture 2"/>
          <p:cNvPicPr>
            <a:picLocks noGrp="1" noChangeAspect="1" noChangeArrowheads="1"/>
          </p:cNvPicPr>
          <p:nvPr>
            <p:ph idx="1"/>
          </p:nvPr>
        </p:nvPicPr>
        <p:blipFill>
          <a:blip r:embed="rId2"/>
          <a:srcRect/>
          <a:stretch>
            <a:fillRect/>
          </a:stretch>
        </p:blipFill>
        <p:spPr bwMode="auto">
          <a:xfrm>
            <a:off x="1857356" y="1244597"/>
            <a:ext cx="5000660" cy="5613403"/>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800" dirty="0" smtClean="0">
                <a:latin typeface="Times New Roman" pitchFamily="18" charset="0"/>
                <a:cs typeface="Times New Roman" pitchFamily="18" charset="0"/>
              </a:rPr>
              <a:t>Дом-музей П. И. Чайковского в г. Воткинск Удмуртской Республики</a:t>
            </a:r>
            <a:endParaRPr lang="ru-RU" sz="2800" dirty="0">
              <a:latin typeface="Times New Roman" pitchFamily="18" charset="0"/>
              <a:cs typeface="Times New Roman" pitchFamily="18" charset="0"/>
            </a:endParaRPr>
          </a:p>
        </p:txBody>
      </p:sp>
      <p:pic>
        <p:nvPicPr>
          <p:cNvPr id="2050" name="Picture 2"/>
          <p:cNvPicPr>
            <a:picLocks noGrp="1" noChangeAspect="1" noChangeArrowheads="1"/>
          </p:cNvPicPr>
          <p:nvPr>
            <p:ph idx="1"/>
          </p:nvPr>
        </p:nvPicPr>
        <p:blipFill>
          <a:blip r:embed="rId2"/>
          <a:stretch>
            <a:fillRect/>
          </a:stretch>
        </p:blipFill>
        <p:spPr bwMode="auto">
          <a:xfrm>
            <a:off x="1630892" y="1554163"/>
            <a:ext cx="6034616" cy="4525962"/>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142852"/>
            <a:ext cx="8686800" cy="1000132"/>
          </a:xfrm>
        </p:spPr>
        <p:txBody>
          <a:bodyPr>
            <a:normAutofit/>
          </a:bodyPr>
          <a:lstStyle/>
          <a:p>
            <a:pPr algn="ctr"/>
            <a:r>
              <a:rPr lang="ru-RU" dirty="0" smtClean="0">
                <a:latin typeface="Times New Roman" pitchFamily="18" charset="0"/>
                <a:cs typeface="Times New Roman" pitchFamily="18" charset="0"/>
              </a:rPr>
              <a:t>Юбилейные монеты, марки</a:t>
            </a:r>
            <a:endParaRPr lang="ru-RU" dirty="0">
              <a:latin typeface="Times New Roman" pitchFamily="18" charset="0"/>
              <a:cs typeface="Times New Roman" pitchFamily="18" charset="0"/>
            </a:endParaRPr>
          </a:p>
        </p:txBody>
      </p:sp>
      <p:pic>
        <p:nvPicPr>
          <p:cNvPr id="3074" name="Picture 2"/>
          <p:cNvPicPr>
            <a:picLocks noGrp="1" noChangeAspect="1" noChangeArrowheads="1"/>
          </p:cNvPicPr>
          <p:nvPr>
            <p:ph idx="1"/>
          </p:nvPr>
        </p:nvPicPr>
        <p:blipFill>
          <a:blip r:embed="rId2"/>
          <a:srcRect/>
          <a:stretch>
            <a:fillRect/>
          </a:stretch>
        </p:blipFill>
        <p:spPr bwMode="auto">
          <a:xfrm>
            <a:off x="0" y="1142984"/>
            <a:ext cx="2571768" cy="2571768"/>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6746652" y="1285860"/>
            <a:ext cx="2397348" cy="2428892"/>
          </a:xfrm>
          <a:prstGeom prst="rect">
            <a:avLst/>
          </a:prstGeom>
          <a:noFill/>
          <a:ln w="9525">
            <a:noFill/>
            <a:miter lim="800000"/>
            <a:headEnd/>
            <a:tailEnd/>
          </a:ln>
          <a:effectLst/>
        </p:spPr>
      </p:pic>
      <p:pic>
        <p:nvPicPr>
          <p:cNvPr id="3076" name="Picture 4"/>
          <p:cNvPicPr>
            <a:picLocks noChangeAspect="1" noChangeArrowheads="1"/>
          </p:cNvPicPr>
          <p:nvPr/>
        </p:nvPicPr>
        <p:blipFill>
          <a:blip r:embed="rId4"/>
          <a:srcRect/>
          <a:stretch>
            <a:fillRect/>
          </a:stretch>
        </p:blipFill>
        <p:spPr bwMode="auto">
          <a:xfrm>
            <a:off x="7064457" y="3929066"/>
            <a:ext cx="2079543" cy="2928934"/>
          </a:xfrm>
          <a:prstGeom prst="rect">
            <a:avLst/>
          </a:prstGeom>
          <a:noFill/>
          <a:ln w="9525">
            <a:noFill/>
            <a:miter lim="800000"/>
            <a:headEnd/>
            <a:tailEnd/>
          </a:ln>
          <a:effectLst/>
        </p:spPr>
      </p:pic>
      <p:pic>
        <p:nvPicPr>
          <p:cNvPr id="3077" name="Picture 5"/>
          <p:cNvPicPr>
            <a:picLocks noChangeAspect="1" noChangeArrowheads="1"/>
          </p:cNvPicPr>
          <p:nvPr/>
        </p:nvPicPr>
        <p:blipFill>
          <a:blip r:embed="rId5" cstate="print"/>
          <a:srcRect/>
          <a:stretch>
            <a:fillRect/>
          </a:stretch>
        </p:blipFill>
        <p:spPr bwMode="auto">
          <a:xfrm>
            <a:off x="2714612" y="4638678"/>
            <a:ext cx="3193269" cy="2219322"/>
          </a:xfrm>
          <a:prstGeom prst="rect">
            <a:avLst/>
          </a:prstGeom>
          <a:noFill/>
          <a:ln w="9525">
            <a:noFill/>
            <a:miter lim="800000"/>
            <a:headEnd/>
            <a:tailEnd/>
          </a:ln>
          <a:effectLst/>
        </p:spPr>
      </p:pic>
      <p:pic>
        <p:nvPicPr>
          <p:cNvPr id="3078" name="Picture 6"/>
          <p:cNvPicPr>
            <a:picLocks noChangeAspect="1" noChangeArrowheads="1"/>
          </p:cNvPicPr>
          <p:nvPr/>
        </p:nvPicPr>
        <p:blipFill>
          <a:blip r:embed="rId6"/>
          <a:srcRect/>
          <a:stretch>
            <a:fillRect/>
          </a:stretch>
        </p:blipFill>
        <p:spPr bwMode="auto">
          <a:xfrm>
            <a:off x="0" y="3857628"/>
            <a:ext cx="2143108" cy="2883105"/>
          </a:xfrm>
          <a:prstGeom prst="rect">
            <a:avLst/>
          </a:prstGeom>
          <a:noFill/>
          <a:ln w="9525">
            <a:noFill/>
            <a:miter lim="800000"/>
            <a:headEnd/>
            <a:tailEnd/>
          </a:ln>
          <a:effectLst/>
        </p:spPr>
      </p:pic>
      <p:pic>
        <p:nvPicPr>
          <p:cNvPr id="3079" name="Picture 7"/>
          <p:cNvPicPr>
            <a:picLocks noChangeAspect="1" noChangeArrowheads="1"/>
          </p:cNvPicPr>
          <p:nvPr/>
        </p:nvPicPr>
        <p:blipFill>
          <a:blip r:embed="rId7"/>
          <a:srcRect/>
          <a:stretch>
            <a:fillRect/>
          </a:stretch>
        </p:blipFill>
        <p:spPr bwMode="auto">
          <a:xfrm>
            <a:off x="3643306" y="1428736"/>
            <a:ext cx="2071702" cy="2809088"/>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8686800" cy="4471998"/>
          </a:xfrm>
        </p:spPr>
        <p:txBody>
          <a:bodyPr>
            <a:normAutofit/>
          </a:bodyPr>
          <a:lstStyle/>
          <a:p>
            <a:pPr algn="ctr"/>
            <a:r>
              <a:rPr lang="ru-RU" sz="5000" dirty="0" smtClean="0">
                <a:latin typeface="Times New Roman" pitchFamily="18" charset="0"/>
                <a:cs typeface="Times New Roman" pitchFamily="18" charset="0"/>
              </a:rPr>
              <a:t>СПАСИБО ЗА ВНИМАНИЕ!</a:t>
            </a:r>
            <a:endParaRPr lang="ru-RU" sz="50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436</TotalTime>
  <Words>866</Words>
  <Application>Microsoft Office PowerPoint</Application>
  <PresentationFormat>Экран (4:3)</PresentationFormat>
  <Paragraphs>136</Paragraphs>
  <Slides>31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Трек</vt:lpstr>
      <vt:lpstr>Пётр Ильич Чайковский 25 апреля 1840 - 25 октября 1893</vt:lpstr>
      <vt:lpstr>Слайд 2</vt:lpstr>
      <vt:lpstr>Пётр Ильич Чайковский…. </vt:lpstr>
      <vt:lpstr>Будущий гений русской музыки родился в небольшом селении Воткинск в Прикамье, где его отец был начальником металлургического завода. Мать хорошо владела фортепьяно и пела, отец играл на флейте. «Мои склонности к музыке проявились в 4 года. Мать, заметив, что я испытываю самую большую радость, слушая музыку, пригласила учительницу»,- писал о своём детстве Чайковский.  В десятилетнем возрасте мальчика отправили в Петербург для поступления в Училище правоведения. Постигая юридическую науку, «правоведы» посещали концерты, оперу, балет. </vt:lpstr>
      <vt:lpstr> В 1862 году открылась первая в России -Петербургская консерватория. Чайковский стал одним из первых её студентов. В 1865 году он окончил консерваторию с серебряной медалью. </vt:lpstr>
      <vt:lpstr>Слайд 6</vt:lpstr>
      <vt:lpstr> Творчество Чайковского охватывало все области музыки: симфонии, оперы, сюиты, балеты, романсы, хоровые произведения, и пьесы для отдельных инструментов. Но что бы ни писал Чайковский, будь то глубокая по замыслу симфония или опера, или скромная пьеса для фортепиано, всюду всегда наличествует задушевность, сердечное тепло, ласка, приветливость. </vt:lpstr>
      <vt:lpstr>Произведения Петра Ильича</vt:lpstr>
      <vt:lpstr>Слайд 9</vt:lpstr>
      <vt:lpstr>«Времена года» 12 характерных картинок для фортепиано</vt:lpstr>
      <vt:lpstr>Январь - У комелька</vt:lpstr>
      <vt:lpstr>Февраль - Масленица</vt:lpstr>
      <vt:lpstr>Март - Песнь жаворонка</vt:lpstr>
      <vt:lpstr>Апрель - Подснежник</vt:lpstr>
      <vt:lpstr>Май - Белые ночи</vt:lpstr>
      <vt:lpstr>Июнь - Баркарола</vt:lpstr>
      <vt:lpstr>Июль - Песнь косаря</vt:lpstr>
      <vt:lpstr>Август - Жатва</vt:lpstr>
      <vt:lpstr>Сентябрь - Охота</vt:lpstr>
      <vt:lpstr>Октябрь - Осенняя песнь</vt:lpstr>
      <vt:lpstr>Ноябрь - На тройке</vt:lpstr>
      <vt:lpstr>Декабрь - Святки</vt:lpstr>
      <vt:lpstr>В конце 1870-х годов Петр Чайковский ушел из консерватории и поехал за границу. в качестве исполнителя собственных произведений он посещал Германию, Австро-Венгрию,  Францию, Англию, Швейцарию.</vt:lpstr>
      <vt:lpstr>Слайд 24</vt:lpstr>
      <vt:lpstr>Слайд 25</vt:lpstr>
      <vt:lpstr>Последние годы жизни Пётр Ильич провёл в Санкт-Петербурге.</vt:lpstr>
      <vt:lpstr>Увековечение памяти композитора</vt:lpstr>
      <vt:lpstr>Памятник Петру Чайковскому перед Московской Государственной Консерваторией</vt:lpstr>
      <vt:lpstr>Дом-музей П. И. Чайковского в г. Воткинск Удмуртской Республики</vt:lpstr>
      <vt:lpstr>Юбилейные монеты, марки</vt:lpstr>
      <vt:lpstr>СПАСИБО ЗА ВНИМАНИЕ!</vt:lpstr>
    </vt:vector>
  </TitlesOfParts>
  <Company>Школа № 3</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Пётр Ильич Чайковский 25 апреля 1840 - 25 октября 1893</dc:title>
  <dc:creator>Социальный педагог</dc:creator>
  <cp:lastModifiedBy>Социальный педагог</cp:lastModifiedBy>
  <cp:revision>45</cp:revision>
  <dcterms:created xsi:type="dcterms:W3CDTF">2014-02-03T04:23:51Z</dcterms:created>
  <dcterms:modified xsi:type="dcterms:W3CDTF">2014-02-13T07:39:32Z</dcterms:modified>
</cp:coreProperties>
</file>